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59" r:id="rId14"/>
  </p:sldIdLst>
  <p:sldSz cx="9906000" cy="6858000" type="A4"/>
  <p:notesSz cx="6797675" cy="9874250"/>
  <p:defaultTextStyle>
    <a:defPPr>
      <a:defRPr lang="en-NZ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5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5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5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5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3" d="100"/>
          <a:sy n="63" d="100"/>
        </p:scale>
        <p:origin x="-114" y="-12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F4C0-1CBB-4444-80C9-695B5A75EA1B}" type="datetimeFigureOut">
              <a:rPr lang="en-NZ" smtClean="0"/>
              <a:t>29/08/2011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E8A5F-1A4E-41BA-AD0E-128BB5CC13E4}" type="slidenum">
              <a:rPr lang="en-NZ" smtClean="0"/>
              <a:t>‹#›</a:t>
            </a:fld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5488" y="741363"/>
            <a:ext cx="53467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4D3E59B-020D-4399-B0E6-EEB6165130D0}" type="slidenum">
              <a:rPr lang="en-NZ"/>
              <a:pPr/>
              <a:t>‹#›</a:t>
            </a:fld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F55C2-BC74-45C0-8D17-62C41E63B33B}" type="slidenum">
              <a:rPr lang="en-NZ"/>
              <a:pPr/>
              <a:t>3</a:t>
            </a:fld>
            <a:endParaRPr lang="en-NZ" dirty="0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25488" y="741363"/>
            <a:ext cx="53467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D26D7-59A1-455A-9F78-77086AA43A96}" type="slidenum">
              <a:rPr lang="en-NZ"/>
              <a:pPr/>
              <a:t>12</a:t>
            </a:fld>
            <a:endParaRPr lang="en-NZ" dirty="0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25488" y="741363"/>
            <a:ext cx="53467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MOT13079-modes-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0"/>
            <a:ext cx="9939338" cy="6859588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6478588" cy="71913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78138" y="6116638"/>
            <a:ext cx="6478587" cy="179387"/>
          </a:xfrm>
        </p:spPr>
        <p:txBody>
          <a:bodyPr/>
          <a:lstStyle>
            <a:lvl1pPr marL="0" indent="0" algn="r">
              <a:buFontTx/>
              <a:buNone/>
              <a:defRPr sz="1000"/>
            </a:lvl1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38838" y="574675"/>
            <a:ext cx="1798637" cy="464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574675"/>
            <a:ext cx="5246688" cy="464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OT13079-modes-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0"/>
            <a:ext cx="9939338" cy="6859588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6478588" cy="71913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NZ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78138" y="6116638"/>
            <a:ext cx="6478587" cy="179387"/>
          </a:xfrm>
        </p:spPr>
        <p:txBody>
          <a:bodyPr/>
          <a:lstStyle>
            <a:lvl1pPr marL="0" indent="0" algn="r">
              <a:buFontTx/>
              <a:buNone/>
              <a:defRPr sz="1000"/>
            </a:lvl1pPr>
          </a:lstStyle>
          <a:p>
            <a:r>
              <a:rPr lang="en-NZ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38275"/>
            <a:ext cx="3522663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4813" y="1438275"/>
            <a:ext cx="3522662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38838" y="574675"/>
            <a:ext cx="1798637" cy="464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574675"/>
            <a:ext cx="5246688" cy="464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74675"/>
            <a:ext cx="7197725" cy="719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9750" y="1438275"/>
            <a:ext cx="7197725" cy="3778250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9750" y="5937250"/>
            <a:ext cx="5399088" cy="360363"/>
          </a:xfrm>
        </p:spPr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38275"/>
            <a:ext cx="3522663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4813" y="1438275"/>
            <a:ext cx="3522662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MOT13079-tex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93933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74675"/>
            <a:ext cx="71977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38275"/>
            <a:ext cx="719772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5937250"/>
            <a:ext cx="53990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T13079-tex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39338" cy="6859588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74675"/>
            <a:ext cx="71977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38275"/>
            <a:ext cx="719772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5937250"/>
            <a:ext cx="53990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ＭＳ Ｐゴシック" pitchFamily="1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ＭＳ Ｐゴシック" pitchFamily="1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ＭＳ Ｐゴシック" pitchFamily="1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ＭＳ Ｐゴシック" pitchFamily="1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ＭＳ Ｐゴシック" pitchFamily="1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ＭＳ Ｐゴシック" pitchFamily="1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ＭＳ Ｐゴシック" pitchFamily="1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6478588" cy="947192"/>
          </a:xfrm>
        </p:spPr>
        <p:txBody>
          <a:bodyPr/>
          <a:lstStyle/>
          <a:p>
            <a:pPr algn="ctr"/>
            <a:r>
              <a:rPr lang="en-NZ" sz="2000" b="1" dirty="0" smtClean="0">
                <a:solidFill>
                  <a:schemeClr val="tx1"/>
                </a:solidFill>
              </a:rPr>
              <a:t>NZAA - RESEARCH SYMPOSIUM ON DRIVER INATTENTION, DISTRACTION AND FATIGUE SEPTEMBER 2011</a:t>
            </a:r>
            <a:r>
              <a:rPr lang="en-NZ" sz="2000" dirty="0" smtClean="0">
                <a:solidFill>
                  <a:schemeClr val="tx1"/>
                </a:solidFill>
              </a:rPr>
              <a:t/>
            </a:r>
            <a:br>
              <a:rPr lang="en-NZ" sz="2000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100" dirty="0" smtClean="0"/>
              <a:t>Leo S Mortimer, Manager Safety, Road &amp; Rail Group - Ministry of Transport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 dirty="0" smtClean="0"/>
              <a:t>Casualties in </a:t>
            </a:r>
            <a:r>
              <a:rPr lang="en-NZ" sz="2800" dirty="0" smtClean="0"/>
              <a:t>mobile phone </a:t>
            </a:r>
            <a:r>
              <a:rPr lang="en-NZ" sz="2800" dirty="0" smtClean="0"/>
              <a:t>crashes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96752"/>
            <a:ext cx="7197725" cy="4019773"/>
          </a:xfrm>
        </p:spPr>
        <p:txBody>
          <a:bodyPr/>
          <a:lstStyle/>
          <a:p>
            <a:r>
              <a:rPr lang="en-NZ" sz="1800" dirty="0" smtClean="0"/>
              <a:t>Casualties in crashes where 'cell phone' was identified as a contributing factor;  (prior to late 2009 other 'communications devices' were also included) (hand held devices are not identified separately) (law forbidding use of hand held devices while driving took effect Nov 2009)</a:t>
            </a:r>
            <a:endParaRPr lang="en-NZ" sz="1800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8504" y="2672720"/>
          <a:ext cx="7560840" cy="298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/>
                <a:gridCol w="1926214"/>
                <a:gridCol w="1854206"/>
                <a:gridCol w="1890210"/>
              </a:tblGrid>
              <a:tr h="432048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Year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Fatal 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Serious</a:t>
                      </a:r>
                      <a:r>
                        <a:rPr lang="en-NZ" sz="2000" baseline="0" dirty="0" smtClean="0"/>
                        <a:t> 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Minor</a:t>
                      </a:r>
                      <a:endParaRPr lang="en-NZ" sz="20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2005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10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14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81</a:t>
                      </a:r>
                      <a:endParaRPr lang="en-NZ" sz="20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2006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22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101</a:t>
                      </a:r>
                      <a:endParaRPr lang="en-NZ" sz="20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2007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8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15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121</a:t>
                      </a:r>
                      <a:endParaRPr lang="en-NZ" sz="20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2008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1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24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133</a:t>
                      </a:r>
                      <a:endParaRPr lang="en-NZ" sz="20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2009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5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15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72</a:t>
                      </a:r>
                      <a:endParaRPr lang="en-NZ" sz="2000" dirty="0"/>
                    </a:p>
                  </a:txBody>
                  <a:tcPr/>
                </a:tc>
              </a:tr>
              <a:tr h="360037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2010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5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15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73</a:t>
                      </a:r>
                      <a:endParaRPr lang="en-NZ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400" dirty="0" smtClean="0"/>
              <a:t>Mobile phone </a:t>
            </a:r>
            <a:r>
              <a:rPr lang="en-NZ" sz="2400" dirty="0" smtClean="0"/>
              <a:t>crashes – Crash severity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052737"/>
            <a:ext cx="7197725" cy="1800199"/>
          </a:xfrm>
        </p:spPr>
        <p:txBody>
          <a:bodyPr/>
          <a:lstStyle/>
          <a:p>
            <a:r>
              <a:rPr lang="en-NZ" sz="1800" dirty="0" smtClean="0"/>
              <a:t>Crashes where </a:t>
            </a:r>
            <a:r>
              <a:rPr lang="en-NZ" sz="1800" dirty="0" smtClean="0"/>
              <a:t>‘mobile phone</a:t>
            </a:r>
            <a:r>
              <a:rPr lang="en-NZ" sz="1800" dirty="0" smtClean="0"/>
              <a:t>' was identified as a contributing factor (prior to late 2009 other 'communications devices' were also included)  (hand held devices are not identified separately) (national data for causes for non-injury crashes began in 2007) (law forbidding use of hand held devices while driving took effect Nov 2009)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8505" y="2780928"/>
          <a:ext cx="756084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  <a:gridCol w="1512168"/>
                <a:gridCol w="1512168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Year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Fatal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Serious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Minor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Non-injury</a:t>
                      </a:r>
                      <a:endParaRPr lang="en-N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2005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7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11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62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2006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20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77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2007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6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15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85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223</a:t>
                      </a:r>
                      <a:endParaRPr lang="en-N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2008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1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22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96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218</a:t>
                      </a:r>
                      <a:endParaRPr lang="en-N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2009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5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13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63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174</a:t>
                      </a:r>
                      <a:endParaRPr lang="en-N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2010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5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13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50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129</a:t>
                      </a:r>
                      <a:endParaRPr lang="en-NZ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OT13079-modes-ha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9939338" cy="6859588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574675"/>
            <a:ext cx="4138613" cy="719138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438275"/>
            <a:ext cx="4138613" cy="377825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2000" dirty="0" smtClean="0"/>
              <a:t>Leo S Mortimer</a:t>
            </a:r>
          </a:p>
          <a:p>
            <a:pPr algn="ctr">
              <a:buNone/>
            </a:pPr>
            <a:r>
              <a:rPr lang="en-US" sz="2000" dirty="0" smtClean="0"/>
              <a:t>Manager Safety - Road &amp; Rail Group</a:t>
            </a:r>
          </a:p>
          <a:p>
            <a:pPr algn="ctr">
              <a:buNone/>
            </a:pPr>
            <a:r>
              <a:rPr lang="en-US" sz="2000" dirty="0" smtClean="0"/>
              <a:t>Ministry of Transport </a:t>
            </a:r>
          </a:p>
          <a:p>
            <a:pPr algn="ctr">
              <a:buNone/>
            </a:pPr>
            <a:r>
              <a:rPr lang="en-US" sz="2000" dirty="0" smtClean="0"/>
              <a:t>L.mortimer@transport.govt.nz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00B0F0"/>
                </a:solidFill>
              </a:rPr>
              <a:t>The role of regulation </a:t>
            </a:r>
            <a:br>
              <a:rPr lang="en-NZ" dirty="0" smtClean="0">
                <a:solidFill>
                  <a:srgbClr val="00B0F0"/>
                </a:solidFill>
              </a:rPr>
            </a:br>
            <a:endParaRPr lang="en-NZ" dirty="0">
              <a:solidFill>
                <a:srgbClr val="00B0F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  <a:p>
            <a:r>
              <a:rPr lang="en-NZ" dirty="0" smtClean="0"/>
              <a:t>Various forms of </a:t>
            </a:r>
            <a:r>
              <a:rPr lang="en-NZ" dirty="0" smtClean="0"/>
              <a:t>bring about behavioural </a:t>
            </a:r>
            <a:r>
              <a:rPr lang="en-NZ" dirty="0" smtClean="0"/>
              <a:t>change</a:t>
            </a:r>
          </a:p>
          <a:p>
            <a:r>
              <a:rPr lang="en-NZ" dirty="0" smtClean="0"/>
              <a:t>The introduction of the cell phone ban as an example</a:t>
            </a:r>
          </a:p>
          <a:p>
            <a:r>
              <a:rPr lang="en-NZ" dirty="0" smtClean="0"/>
              <a:t>When do you regulate?  </a:t>
            </a:r>
          </a:p>
          <a:p>
            <a:r>
              <a:rPr lang="en-NZ" dirty="0" smtClean="0"/>
              <a:t>What do you regulate?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OT13079-text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9939338" cy="6859588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Objectives – Mobile phones</a:t>
            </a:r>
            <a:br>
              <a:rPr lang="en-NZ" dirty="0" smtClean="0"/>
            </a:br>
            <a:endParaRPr lang="en-US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2276871"/>
            <a:ext cx="7197725" cy="2939653"/>
          </a:xfrm>
        </p:spPr>
        <p:txBody>
          <a:bodyPr/>
          <a:lstStyle/>
          <a:p>
            <a:r>
              <a:rPr lang="en-NZ" dirty="0" smtClean="0"/>
              <a:t>The </a:t>
            </a:r>
            <a:r>
              <a:rPr lang="en-NZ" dirty="0" smtClean="0"/>
              <a:t>public policy objective is to reduce the risks caused by driver distraction, particularly those related to the use of hand-held communication devices.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Options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i="1" dirty="0" smtClean="0"/>
              <a:t>Publicity </a:t>
            </a:r>
            <a:r>
              <a:rPr lang="en-NZ" i="1" dirty="0" smtClean="0"/>
              <a:t>campaign to increase driver awareness</a:t>
            </a:r>
          </a:p>
          <a:p>
            <a:r>
              <a:rPr lang="en-GB" i="1" dirty="0" smtClean="0"/>
              <a:t>A comprehensive ban on using a mobile phone while driving</a:t>
            </a:r>
            <a:endParaRPr lang="en-NZ" b="1" i="1" dirty="0" smtClean="0"/>
          </a:p>
          <a:p>
            <a:r>
              <a:rPr lang="en-NZ" b="1" dirty="0" smtClean="0"/>
              <a:t>Banning the use of hand-held mobile phones while driving</a:t>
            </a:r>
            <a:endParaRPr lang="en-NZ" dirty="0" smtClean="0"/>
          </a:p>
          <a:p>
            <a:r>
              <a:rPr lang="en-NZ" i="1" dirty="0" smtClean="0"/>
              <a:t>Do nothing </a:t>
            </a:r>
            <a:endParaRPr lang="en-N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000" dirty="0" smtClean="0"/>
              <a:t>Over this six year period the social cost associated with these crashes is estimated at $187.9 million</a:t>
            </a:r>
            <a:endParaRPr lang="en-NZ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8504" y="2204865"/>
          <a:ext cx="7248971" cy="3384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791"/>
                <a:gridCol w="1439545"/>
                <a:gridCol w="1439545"/>
                <a:gridCol w="1439545"/>
                <a:gridCol w="1439545"/>
              </a:tblGrid>
              <a:tr h="779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Year</a:t>
                      </a:r>
                      <a:endParaRPr lang="en-NZ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Fatal</a:t>
                      </a:r>
                      <a:endParaRPr lang="en-NZ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Injury</a:t>
                      </a:r>
                      <a:endParaRPr lang="en-NZ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crashes</a:t>
                      </a:r>
                      <a:endParaRPr lang="en-NZ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Social cost (2008$, real)</a:t>
                      </a:r>
                      <a:endParaRPr lang="en-NZ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41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2003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21.7m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41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2004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31.8m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41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2005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42.5m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41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2006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93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27.0m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41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2007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102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38.5m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41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116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117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2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26.6m</a:t>
                      </a:r>
                      <a:endParaRPr lang="en-NZ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8504" y="1340768"/>
          <a:ext cx="7200800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05"/>
                <a:gridCol w="6978095"/>
              </a:tblGrid>
              <a:tr h="792088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Table 1. Crashes where mobile phone communications device was a contributing factor and social cost</a:t>
                      </a:r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Estimated reduction in social cost of mobile phone related crashes (2008$, real terms)</a:t>
            </a:r>
            <a:br>
              <a:rPr lang="en-NZ" dirty="0" smtClean="0"/>
            </a:b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16496" y="2276872"/>
          <a:ext cx="7197726" cy="255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621"/>
                <a:gridCol w="1199621"/>
                <a:gridCol w="1273166"/>
                <a:gridCol w="1126076"/>
                <a:gridCol w="1199621"/>
                <a:gridCol w="1199621"/>
              </a:tblGrid>
              <a:tr h="1080120"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Year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2010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2011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2012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2013</a:t>
                      </a:r>
                      <a:endParaRPr lang="en-N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 dirty="0" smtClean="0"/>
                        <a:t>2014</a:t>
                      </a:r>
                      <a:endParaRPr lang="en-NZ" sz="24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High</a:t>
                      </a:r>
                      <a:endParaRPr lang="en-NZ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$9.1m</a:t>
                      </a:r>
                      <a:endParaRPr lang="en-NZ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$10.0m</a:t>
                      </a:r>
                      <a:endParaRPr lang="en-NZ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$10.9m</a:t>
                      </a:r>
                      <a:endParaRPr lang="en-NZ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$11.7m</a:t>
                      </a:r>
                      <a:endParaRPr lang="en-NZ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$12.6m</a:t>
                      </a:r>
                      <a:endParaRPr lang="en-NZ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00152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Low</a:t>
                      </a:r>
                      <a:endParaRPr lang="en-NZ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$7.6m</a:t>
                      </a:r>
                      <a:endParaRPr lang="en-NZ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$7.6m</a:t>
                      </a:r>
                      <a:endParaRPr lang="en-NZ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$7.6m</a:t>
                      </a:r>
                      <a:endParaRPr lang="en-NZ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$7.6m</a:t>
                      </a:r>
                      <a:endParaRPr lang="en-NZ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$7.6m</a:t>
                      </a:r>
                      <a:endParaRPr lang="en-NZ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Estimated benefit to cost ratio under different scenarios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6496" y="2420888"/>
          <a:ext cx="7560840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143"/>
                <a:gridCol w="2544417"/>
                <a:gridCol w="2520280"/>
              </a:tblGrid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NZ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b="1" dirty="0">
                          <a:latin typeface="Calibri"/>
                          <a:ea typeface="Times New Roman"/>
                          <a:cs typeface="Times New Roman"/>
                        </a:rPr>
                        <a:t>High benefit</a:t>
                      </a:r>
                      <a:endParaRPr lang="en-NZ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b="1" dirty="0">
                          <a:latin typeface="Calibri"/>
                          <a:ea typeface="Times New Roman"/>
                          <a:cs typeface="Times New Roman"/>
                        </a:rPr>
                        <a:t>Low benefit</a:t>
                      </a:r>
                      <a:endParaRPr lang="en-NZ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5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b="1" dirty="0">
                          <a:latin typeface="Calibri"/>
                          <a:ea typeface="Times New Roman"/>
                          <a:cs typeface="Times New Roman"/>
                        </a:rPr>
                        <a:t>High cost</a:t>
                      </a:r>
                      <a:endParaRPr lang="en-NZ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dirty="0">
                          <a:latin typeface="Calibri"/>
                          <a:ea typeface="Times New Roman"/>
                          <a:cs typeface="Times New Roman"/>
                        </a:rPr>
                        <a:t>1.7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dirty="0">
                          <a:latin typeface="Calibri"/>
                          <a:ea typeface="Times New Roman"/>
                          <a:cs typeface="Times New Roman"/>
                        </a:rPr>
                        <a:t>1.3</a:t>
                      </a:r>
                    </a:p>
                  </a:txBody>
                  <a:tcPr marL="68580" marR="68580" marT="0" marB="0"/>
                </a:tc>
              </a:tr>
              <a:tr h="612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b="1" dirty="0">
                          <a:latin typeface="Calibri"/>
                          <a:ea typeface="Times New Roman"/>
                          <a:cs typeface="Times New Roman"/>
                        </a:rPr>
                        <a:t>Low cost</a:t>
                      </a:r>
                      <a:endParaRPr lang="en-NZ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dirty="0"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NZ" sz="2400" dirty="0"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12" y="548680"/>
            <a:ext cx="7053709" cy="647130"/>
          </a:xfrm>
        </p:spPr>
        <p:txBody>
          <a:bodyPr/>
          <a:lstStyle/>
          <a:p>
            <a:pPr algn="ctr"/>
            <a:r>
              <a:rPr lang="en-NZ" sz="2400" dirty="0" smtClean="0"/>
              <a:t>Consultation</a:t>
            </a:r>
            <a:endParaRPr lang="en-N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96752"/>
            <a:ext cx="7197725" cy="4464496"/>
          </a:xfrm>
        </p:spPr>
        <p:txBody>
          <a:bodyPr/>
          <a:lstStyle/>
          <a:p>
            <a:r>
              <a:rPr lang="en-NZ" sz="2000" dirty="0" smtClean="0"/>
              <a:t>53 submissions discussed the proposal to ban the use of hand-held mobile phones while driving</a:t>
            </a:r>
          </a:p>
          <a:p>
            <a:r>
              <a:rPr lang="en-NZ" sz="2000" dirty="0" smtClean="0"/>
              <a:t>unanimously (at least in principal) in favour of a ban on the use of hand-held mobile phones while driving.</a:t>
            </a:r>
          </a:p>
          <a:p>
            <a:r>
              <a:rPr lang="en-NZ" sz="2000" dirty="0" smtClean="0"/>
              <a:t>banning the “use” of hand-held mobile phones would be difficult to enforce.</a:t>
            </a:r>
          </a:p>
          <a:p>
            <a:r>
              <a:rPr lang="en-NZ" sz="2000" dirty="0" smtClean="0"/>
              <a:t>A number of submitters supported the hands free rather than a total ban   </a:t>
            </a:r>
          </a:p>
          <a:p>
            <a:r>
              <a:rPr lang="en-NZ" sz="2000" dirty="0" smtClean="0"/>
              <a:t>While many others said the use of hands-free mobile phones should also be banned.</a:t>
            </a:r>
          </a:p>
          <a:p>
            <a:r>
              <a:rPr lang="en-NZ" sz="2000" dirty="0" smtClean="0"/>
              <a:t>prohibit their use would be costly to businesses and the economy,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was the public saying?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 smtClean="0"/>
              <a:t>Broad public support for the banning of hand-held mobile phones.</a:t>
            </a:r>
          </a:p>
          <a:p>
            <a:r>
              <a:rPr lang="en-NZ" sz="2400" dirty="0" smtClean="0"/>
              <a:t>A NZ Automobile Association poll at that time said 76 percent of its members supported a ban on the use of hand-held mobile phones</a:t>
            </a:r>
          </a:p>
          <a:p>
            <a:r>
              <a:rPr lang="en-NZ" sz="2400" dirty="0" smtClean="0"/>
              <a:t>A recent Research New Zealand poll revealed 86 percent public support for a ban on the use of hand-held mobile phones while driving</a:t>
            </a:r>
            <a:endParaRPr lang="en-N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ltimod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8F2"/>
      </a:accent1>
      <a:accent2>
        <a:srgbClr val="B4D334"/>
      </a:accent2>
      <a:accent3>
        <a:srgbClr val="FFFFFF"/>
      </a:accent3>
      <a:accent4>
        <a:srgbClr val="000000"/>
      </a:accent4>
      <a:accent5>
        <a:srgbClr val="AAD8F7"/>
      </a:accent5>
      <a:accent6>
        <a:srgbClr val="A3BF2E"/>
      </a:accent6>
      <a:hlink>
        <a:srgbClr val="6A6A6A"/>
      </a:hlink>
      <a:folHlink>
        <a:srgbClr val="A0A0A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8F2"/>
      </a:accent1>
      <a:accent2>
        <a:srgbClr val="B4D334"/>
      </a:accent2>
      <a:accent3>
        <a:srgbClr val="FFFFFF"/>
      </a:accent3>
      <a:accent4>
        <a:srgbClr val="000000"/>
      </a:accent4>
      <a:accent5>
        <a:srgbClr val="AAD8F7"/>
      </a:accent5>
      <a:accent6>
        <a:srgbClr val="A3BF2E"/>
      </a:accent6>
      <a:hlink>
        <a:srgbClr val="6A6A6A"/>
      </a:hlink>
      <a:folHlink>
        <a:srgbClr val="A0A0A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Multimodal</Template>
  <TotalTime>3191</TotalTime>
  <Words>614</Words>
  <Application>Microsoft Office PowerPoint</Application>
  <PresentationFormat>A4 Paper (210x297 mm)</PresentationFormat>
  <Paragraphs>165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Multimodal</vt:lpstr>
      <vt:lpstr>Office Theme</vt:lpstr>
      <vt:lpstr>NZAA - RESEARCH SYMPOSIUM ON DRIVER INATTENTION, DISTRACTION AND FATIGUE SEPTEMBER 2011 </vt:lpstr>
      <vt:lpstr>The role of regulation  </vt:lpstr>
      <vt:lpstr>Objectives – Mobile phones </vt:lpstr>
      <vt:lpstr>Options </vt:lpstr>
      <vt:lpstr>Over this six year period the social cost associated with these crashes is estimated at $187.9 million</vt:lpstr>
      <vt:lpstr>Estimated reduction in social cost of mobile phone related crashes (2008$, real terms) </vt:lpstr>
      <vt:lpstr>Estimated benefit to cost ratio under different scenarios</vt:lpstr>
      <vt:lpstr>Consultation</vt:lpstr>
      <vt:lpstr>What was the public saying? </vt:lpstr>
      <vt:lpstr>Casualties in mobile phone crashes</vt:lpstr>
      <vt:lpstr>Mobile phone crashes – Crash severity</vt:lpstr>
      <vt:lpstr>Questions</vt:lpstr>
    </vt:vector>
  </TitlesOfParts>
  <Company>Ministry of Transport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SYMPOSIUM ON DRIVER INATTENTION, DISTRACTION AND FATIGUE MONDAY 5th and TUESDAY 6th SEPTEMBER 2011 WELLINGTON CONVENTION CENTRE, CIVIC SUITES (2nd FLOOR, TOWN HALL) </dc:title>
  <dc:creator>mortl</dc:creator>
  <cp:lastModifiedBy>mortl</cp:lastModifiedBy>
  <cp:revision>598</cp:revision>
  <dcterms:created xsi:type="dcterms:W3CDTF">2011-08-21T22:59:12Z</dcterms:created>
  <dcterms:modified xsi:type="dcterms:W3CDTF">2011-08-31T04:42:23Z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488518505</vt:i4>
  </property>
  <property fmtid="{D5CDD505-2E9C-101B-9397-08002B2CF9AE}" pid="3" name="_NewReviewCycle">
    <vt:lpwstr/>
  </property>
  <property fmtid="{D5CDD505-2E9C-101B-9397-08002B2CF9AE}" pid="4" name="_EmailSubject">
    <vt:lpwstr>NZAA RF Research Symposium: PowerPoint</vt:lpwstr>
  </property>
  <property fmtid="{D5CDD505-2E9C-101B-9397-08002B2CF9AE}" pid="5" name="_AuthorEmail">
    <vt:lpwstr>l.mortimer@transport.govt.nz</vt:lpwstr>
  </property>
  <property fmtid="{D5CDD505-2E9C-101B-9397-08002B2CF9AE}" pid="6" name="_AuthorEmailDisplayName">
    <vt:lpwstr>Leo Mortimer</vt:lpwstr>
  </property>
</Properties>
</file>