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7" r:id="rId4"/>
    <p:sldId id="268" r:id="rId5"/>
  </p:sldIdLst>
  <p:sldSz cx="9906000" cy="6858000" type="A4"/>
  <p:notesSz cx="6858000" cy="9144000"/>
  <p:defaultTextStyle>
    <a:defPPr>
      <a:defRPr lang="en-NZ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bg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bg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bg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bg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bg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500" kern="1200">
        <a:solidFill>
          <a:schemeClr val="bg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500" kern="1200">
        <a:solidFill>
          <a:schemeClr val="bg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500" kern="1200">
        <a:solidFill>
          <a:schemeClr val="bg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500" kern="1200">
        <a:solidFill>
          <a:schemeClr val="bg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9" d="100"/>
          <a:sy n="59" d="100"/>
        </p:scale>
        <p:origin x="-936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text styles</a:t>
            </a:r>
          </a:p>
          <a:p>
            <a:pPr lvl="1"/>
            <a:r>
              <a:rPr lang="en-NZ" smtClean="0"/>
              <a:t>Second level</a:t>
            </a:r>
          </a:p>
          <a:p>
            <a:pPr lvl="2"/>
            <a:r>
              <a:rPr lang="en-NZ" smtClean="0"/>
              <a:t>Third level</a:t>
            </a:r>
          </a:p>
          <a:p>
            <a:pPr lvl="3"/>
            <a:r>
              <a:rPr lang="en-NZ" smtClean="0"/>
              <a:t>Fourth level</a:t>
            </a:r>
          </a:p>
          <a:p>
            <a:pPr lvl="4"/>
            <a:r>
              <a:rPr lang="en-NZ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565E300-63B8-4933-89A4-D36A0D8D671B}" type="slidenum">
              <a:rPr lang="en-NZ"/>
              <a:pPr/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C912AD-05E8-4F49-A182-CF824202461F}" type="slidenum">
              <a:rPr lang="en-NZ"/>
              <a:pPr/>
              <a:t>1</a:t>
            </a:fld>
            <a:endParaRPr lang="en-NZ" dirty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 descr="land-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0"/>
            <a:ext cx="9939338" cy="6859588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6478588" cy="71913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78138" y="6116638"/>
            <a:ext cx="6478587" cy="179387"/>
          </a:xfrm>
        </p:spPr>
        <p:txBody>
          <a:bodyPr/>
          <a:lstStyle>
            <a:lvl1pPr marL="0" indent="0" algn="r">
              <a:buFontTx/>
              <a:buNone/>
              <a:defRPr sz="1000"/>
            </a:lvl1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38838" y="574675"/>
            <a:ext cx="1798637" cy="4641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574675"/>
            <a:ext cx="5246688" cy="4641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574675"/>
            <a:ext cx="7197725" cy="719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9750" y="1438275"/>
            <a:ext cx="7197725" cy="3778250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9750" y="5937250"/>
            <a:ext cx="5399088" cy="360363"/>
          </a:xfrm>
        </p:spPr>
        <p:txBody>
          <a:bodyPr/>
          <a:lstStyle>
            <a:lvl1pPr>
              <a:defRPr/>
            </a:lvl1pPr>
          </a:lstStyle>
          <a:p>
            <a:endParaRPr lang="en-N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438275"/>
            <a:ext cx="3522663" cy="3778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4813" y="1438275"/>
            <a:ext cx="3522662" cy="3778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land-text-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75" y="0"/>
            <a:ext cx="993933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574675"/>
            <a:ext cx="7197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38275"/>
            <a:ext cx="7197725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50" y="5937250"/>
            <a:ext cx="53990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accent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accent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accent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accent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accent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accent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accent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accent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574674"/>
            <a:ext cx="6478588" cy="910109"/>
          </a:xfrm>
        </p:spPr>
        <p:txBody>
          <a:bodyPr/>
          <a:lstStyle/>
          <a:p>
            <a:r>
              <a:rPr lang="en-NZ" i="1" dirty="0" smtClean="0"/>
              <a:t>Driver Distraction and Fatigue: </a:t>
            </a:r>
            <a:br>
              <a:rPr lang="en-NZ" i="1" dirty="0" smtClean="0"/>
            </a:br>
            <a:r>
              <a:rPr lang="en-NZ" i="1" dirty="0" smtClean="0"/>
              <a:t>Scale of problem and data collection</a:t>
            </a:r>
            <a:r>
              <a:rPr lang="en-NZ" dirty="0" smtClean="0"/>
              <a:t/>
            </a:r>
            <a:br>
              <a:rPr lang="en-NZ" dirty="0" smtClean="0"/>
            </a:b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64768" y="6021288"/>
            <a:ext cx="6478587" cy="576064"/>
          </a:xfrm>
        </p:spPr>
        <p:txBody>
          <a:bodyPr/>
          <a:lstStyle/>
          <a:p>
            <a:r>
              <a:rPr lang="en-US" sz="1800" dirty="0" smtClean="0"/>
              <a:t>Chris Foley, Principal Adviser, Ministry of Transport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2400" dirty="0" smtClean="0"/>
              <a:t>Safer Journeys – Driver Fatigue and </a:t>
            </a:r>
            <a:br>
              <a:rPr lang="en-NZ" sz="2400" dirty="0" smtClean="0"/>
            </a:br>
            <a:r>
              <a:rPr lang="en-NZ" sz="2400" dirty="0" smtClean="0"/>
              <a:t>Distraction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2400" dirty="0" smtClean="0"/>
              <a:t>Reducing the impact of fatigue and addressing distraction are areas of medium concern for </a:t>
            </a:r>
            <a:r>
              <a:rPr lang="en-NZ" sz="2400" i="1" dirty="0" smtClean="0"/>
              <a:t>Safer Journeys New Zealand’s Road Safety Strategy 2010-2020.</a:t>
            </a:r>
            <a:endParaRPr lang="en-NZ" sz="2400" dirty="0" smtClean="0"/>
          </a:p>
          <a:p>
            <a:r>
              <a:rPr lang="en-NZ" sz="2400" dirty="0" smtClean="0"/>
              <a:t>This is a significant increase in the level of concern about these issues from the previous </a:t>
            </a:r>
            <a:r>
              <a:rPr lang="en-NZ" sz="2400" i="1" dirty="0" smtClean="0"/>
              <a:t>Road Safety Strategy to 2010. </a:t>
            </a:r>
          </a:p>
          <a:p>
            <a:r>
              <a:rPr lang="en-NZ" sz="2400" dirty="0" smtClean="0"/>
              <a:t>Reflects an increasing recognition of these factors as crash causes.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800" dirty="0" smtClean="0"/>
              <a:t>What we know already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12" y="1052736"/>
            <a:ext cx="7197725" cy="4536504"/>
          </a:xfrm>
        </p:spPr>
        <p:txBody>
          <a:bodyPr/>
          <a:lstStyle/>
          <a:p>
            <a:r>
              <a:rPr lang="en-NZ" sz="1800" dirty="0" smtClean="0"/>
              <a:t>The </a:t>
            </a:r>
            <a:r>
              <a:rPr lang="en-NZ" sz="1800" i="1" dirty="0" smtClean="0"/>
              <a:t>Safer Journeys Action Plan 2011-2012</a:t>
            </a:r>
            <a:r>
              <a:rPr lang="en-NZ" sz="1800" dirty="0" smtClean="0"/>
              <a:t> tasks the Ministry of Transport with improving crash information on fatigue and distraction.</a:t>
            </a:r>
          </a:p>
          <a:p>
            <a:pPr>
              <a:buNone/>
            </a:pPr>
            <a:r>
              <a:rPr lang="en-NZ" sz="1800" dirty="0" smtClean="0"/>
              <a:t>Fatigue</a:t>
            </a:r>
          </a:p>
          <a:p>
            <a:r>
              <a:rPr lang="en-NZ" sz="1800" dirty="0" smtClean="0"/>
              <a:t>Between 2006 and 2010 fatigue contributed to 13% of fatal crashes and 7% of serious injury crashes.</a:t>
            </a:r>
          </a:p>
          <a:p>
            <a:r>
              <a:rPr lang="en-NZ" sz="1800" dirty="0" smtClean="0"/>
              <a:t>In 2010, these crashes resulted in 181 serious injuries and 51 deaths. In 2010, it was estimated that the social cost of crashes involving fatigue was $346 million. </a:t>
            </a:r>
          </a:p>
          <a:p>
            <a:pPr>
              <a:buNone/>
            </a:pPr>
            <a:r>
              <a:rPr lang="en-NZ" sz="1800" dirty="0" smtClean="0"/>
              <a:t>Distraction</a:t>
            </a:r>
          </a:p>
          <a:p>
            <a:r>
              <a:rPr lang="en-NZ" sz="1800" dirty="0" smtClean="0"/>
              <a:t>Between 2006 and 2010 distraction, or inattention, contributed to 10% of fatal and serious injury crashes.</a:t>
            </a:r>
          </a:p>
          <a:p>
            <a:r>
              <a:rPr lang="en-NZ" sz="1800" dirty="0" smtClean="0"/>
              <a:t>In 2010, these crashes resulted in 242 serious injuries and 34 deaths. In 2010, it was estimated that the social cost of crashes involving distraction was $373 million.</a:t>
            </a:r>
          </a:p>
          <a:p>
            <a:pPr>
              <a:buNone/>
            </a:pPr>
            <a:endParaRPr lang="en-N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800" dirty="0" smtClean="0"/>
              <a:t>Improving our crash information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400" dirty="0" smtClean="0"/>
              <a:t>One of the goals of </a:t>
            </a:r>
            <a:r>
              <a:rPr lang="en-NZ" sz="2400" i="1" dirty="0" smtClean="0"/>
              <a:t>Safer Journeys </a:t>
            </a:r>
            <a:r>
              <a:rPr lang="en-NZ" sz="2400" dirty="0" smtClean="0"/>
              <a:t>is by 2020, New Zealanders’ management of driver distraction and fatigue is a habitual part of what it is to be a safe and competent driver. </a:t>
            </a:r>
          </a:p>
          <a:p>
            <a:r>
              <a:rPr lang="en-NZ" sz="2400" dirty="0" smtClean="0"/>
              <a:t>It is necessary to have accurate data to ensure we know the scope of the problem and to properly inform effective and efficient policy 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nd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B8F2"/>
      </a:accent1>
      <a:accent2>
        <a:srgbClr val="B4D334"/>
      </a:accent2>
      <a:accent3>
        <a:srgbClr val="FFFFFF"/>
      </a:accent3>
      <a:accent4>
        <a:srgbClr val="000000"/>
      </a:accent4>
      <a:accent5>
        <a:srgbClr val="AAD8F7"/>
      </a:accent5>
      <a:accent6>
        <a:srgbClr val="A3BF2E"/>
      </a:accent6>
      <a:hlink>
        <a:srgbClr val="6A6A6A"/>
      </a:hlink>
      <a:folHlink>
        <a:srgbClr val="A0A0A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2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2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</Template>
  <TotalTime>21</TotalTime>
  <Words>275</Words>
  <Application>Microsoft Office PowerPoint</Application>
  <PresentationFormat>A4 Paper (210x297 mm)</PresentationFormat>
  <Paragraphs>18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Land</vt:lpstr>
      <vt:lpstr>Driver Distraction and Fatigue:  Scale of problem and data collection </vt:lpstr>
      <vt:lpstr>Safer Journeys – Driver Fatigue and  Distraction</vt:lpstr>
      <vt:lpstr>What we know already</vt:lpstr>
      <vt:lpstr>Improving our crash information</vt:lpstr>
    </vt:vector>
  </TitlesOfParts>
  <Company>Ministry of Transport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MackA</dc:creator>
  <cp:lastModifiedBy>DThomson</cp:lastModifiedBy>
  <cp:revision>6</cp:revision>
  <dcterms:created xsi:type="dcterms:W3CDTF">2011-08-29T04:48:12Z</dcterms:created>
  <dcterms:modified xsi:type="dcterms:W3CDTF">2011-10-03T03:26:22Z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1999050904</vt:i4>
  </property>
  <property fmtid="{D5CDD505-2E9C-101B-9397-08002B2CF9AE}" pid="3" name="_NewReviewCycle">
    <vt:lpwstr/>
  </property>
  <property fmtid="{D5CDD505-2E9C-101B-9397-08002B2CF9AE}" pid="4" name="_EmailSubject">
    <vt:lpwstr>Revised slides for Fatigue and distraction</vt:lpwstr>
  </property>
  <property fmtid="{D5CDD505-2E9C-101B-9397-08002B2CF9AE}" pid="5" name="_AuthorEmail">
    <vt:lpwstr>a.mackie@transport.govt.nz</vt:lpwstr>
  </property>
  <property fmtid="{D5CDD505-2E9C-101B-9397-08002B2CF9AE}" pid="6" name="_AuthorEmailDisplayName">
    <vt:lpwstr>Andrea Mackie</vt:lpwstr>
  </property>
</Properties>
</file>