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70" r:id="rId4"/>
    <p:sldId id="269" r:id="rId5"/>
    <p:sldId id="260" r:id="rId6"/>
    <p:sldId id="271" r:id="rId7"/>
    <p:sldId id="272" r:id="rId8"/>
    <p:sldId id="273" r:id="rId9"/>
    <p:sldId id="268" r:id="rId10"/>
    <p:sldId id="267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NZ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Fatal crashes</c:v>
                </c:pt>
              </c:strCache>
            </c:strRef>
          </c:tx>
          <c:cat>
            <c:numRef>
              <c:f>Sheet1!$A$2:$A$17</c:f>
              <c:numCache>
                <c:formatCode>General</c:formatCode>
                <c:ptCount val="1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</c:numCache>
            </c:numRef>
          </c:cat>
          <c:val>
            <c:numRef>
              <c:f>Sheet1!$B$2:$B$17</c:f>
              <c:numCache>
                <c:formatCode>0.0%</c:formatCode>
                <c:ptCount val="16"/>
                <c:pt idx="0">
                  <c:v>4.8000000000000022E-2</c:v>
                </c:pt>
                <c:pt idx="1">
                  <c:v>5.7000000000000051E-2</c:v>
                </c:pt>
                <c:pt idx="2">
                  <c:v>5.8000000000000024E-2</c:v>
                </c:pt>
                <c:pt idx="3">
                  <c:v>5.5000000000000049E-2</c:v>
                </c:pt>
                <c:pt idx="4">
                  <c:v>5.1000000000000004E-2</c:v>
                </c:pt>
                <c:pt idx="5">
                  <c:v>7.3000000000000037E-2</c:v>
                </c:pt>
                <c:pt idx="6">
                  <c:v>4.3000000000000003E-2</c:v>
                </c:pt>
                <c:pt idx="7">
                  <c:v>6.6000000000000003E-2</c:v>
                </c:pt>
                <c:pt idx="8">
                  <c:v>6.9000000000000089E-2</c:v>
                </c:pt>
                <c:pt idx="9">
                  <c:v>9.9000000000000116E-2</c:v>
                </c:pt>
                <c:pt idx="10">
                  <c:v>8.8000000000000064E-2</c:v>
                </c:pt>
                <c:pt idx="11">
                  <c:v>7.4000000000000024E-2</c:v>
                </c:pt>
                <c:pt idx="12">
                  <c:v>9.6000000000000044E-2</c:v>
                </c:pt>
                <c:pt idx="13">
                  <c:v>0.127</c:v>
                </c:pt>
                <c:pt idx="14">
                  <c:v>9.5000000000000098E-2</c:v>
                </c:pt>
                <c:pt idx="15">
                  <c:v>0.10100000000000002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Injury crashes</c:v>
                </c:pt>
              </c:strCache>
            </c:strRef>
          </c:tx>
          <c:cat>
            <c:numRef>
              <c:f>Sheet1!$A$2:$A$17</c:f>
              <c:numCache>
                <c:formatCode>General</c:formatCode>
                <c:ptCount val="1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</c:numCache>
            </c:numRef>
          </c:cat>
          <c:val>
            <c:numRef>
              <c:f>Sheet1!$C$2:$C$17</c:f>
              <c:numCache>
                <c:formatCode>0.0%</c:formatCode>
                <c:ptCount val="16"/>
                <c:pt idx="0">
                  <c:v>8.2000000000000003E-2</c:v>
                </c:pt>
                <c:pt idx="1">
                  <c:v>8.5000000000000048E-2</c:v>
                </c:pt>
                <c:pt idx="2">
                  <c:v>8.2000000000000003E-2</c:v>
                </c:pt>
                <c:pt idx="3">
                  <c:v>9.2000000000000026E-2</c:v>
                </c:pt>
                <c:pt idx="4">
                  <c:v>8.7000000000000022E-2</c:v>
                </c:pt>
                <c:pt idx="5">
                  <c:v>9.6000000000000044E-2</c:v>
                </c:pt>
                <c:pt idx="6">
                  <c:v>8.5000000000000048E-2</c:v>
                </c:pt>
                <c:pt idx="7">
                  <c:v>9.4000000000000097E-2</c:v>
                </c:pt>
                <c:pt idx="8">
                  <c:v>0.10199999999999998</c:v>
                </c:pt>
                <c:pt idx="9">
                  <c:v>0.12000000000000002</c:v>
                </c:pt>
                <c:pt idx="10">
                  <c:v>0.11200000000000003</c:v>
                </c:pt>
                <c:pt idx="11">
                  <c:v>0.11400000000000003</c:v>
                </c:pt>
                <c:pt idx="12">
                  <c:v>0.11700000000000006</c:v>
                </c:pt>
                <c:pt idx="13">
                  <c:v>0.125</c:v>
                </c:pt>
                <c:pt idx="14">
                  <c:v>0.126</c:v>
                </c:pt>
                <c:pt idx="15">
                  <c:v>0.13100000000000001</c:v>
                </c:pt>
              </c:numCache>
            </c:numRef>
          </c:val>
        </c:ser>
        <c:marker val="1"/>
        <c:axId val="151590016"/>
        <c:axId val="151591552"/>
      </c:lineChart>
      <c:catAx>
        <c:axId val="151590016"/>
        <c:scaling>
          <c:orientation val="minMax"/>
        </c:scaling>
        <c:axPos val="b"/>
        <c:numFmt formatCode="General" sourceLinked="1"/>
        <c:tickLblPos val="nextTo"/>
        <c:txPr>
          <a:bodyPr rot="-2940000"/>
          <a:lstStyle/>
          <a:p>
            <a:pPr>
              <a:defRPr/>
            </a:pPr>
            <a:endParaRPr lang="en-US"/>
          </a:p>
        </c:txPr>
        <c:crossAx val="151591552"/>
        <c:crosses val="autoZero"/>
        <c:auto val="1"/>
        <c:lblAlgn val="ctr"/>
        <c:lblOffset val="100"/>
      </c:catAx>
      <c:valAx>
        <c:axId val="151591552"/>
        <c:scaling>
          <c:orientation val="minMax"/>
        </c:scaling>
        <c:axPos val="l"/>
        <c:majorGridlines/>
        <c:numFmt formatCode="0%" sourceLinked="0"/>
        <c:tickLblPos val="nextTo"/>
        <c:crossAx val="151590016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NZ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Driver internal thought</c:v>
                </c:pt>
                <c:pt idx="1">
                  <c:v>Driver driving-related activity</c:v>
                </c:pt>
                <c:pt idx="2">
                  <c:v>Driver secondary task activity (non-driving related)</c:v>
                </c:pt>
                <c:pt idx="3">
                  <c:v>Driver unspecified distraction</c:v>
                </c:pt>
                <c:pt idx="4">
                  <c:v>Driver unspecified inattention</c:v>
                </c:pt>
                <c:pt idx="5">
                  <c:v>Driver state (mainly emotional upset)</c:v>
                </c:pt>
                <c:pt idx="6">
                  <c:v>Pedestrians/Cyclists</c:v>
                </c:pt>
              </c:strCache>
            </c:strRef>
          </c:cat>
          <c:val>
            <c:numRef>
              <c:f>Sheet1!$B$2:$B$8</c:f>
              <c:numCache>
                <c:formatCode>0.0%</c:formatCode>
                <c:ptCount val="7"/>
                <c:pt idx="0">
                  <c:v>1.4999999999999998E-2</c:v>
                </c:pt>
                <c:pt idx="1">
                  <c:v>0.32400000000000034</c:v>
                </c:pt>
                <c:pt idx="2">
                  <c:v>0.49000000000000027</c:v>
                </c:pt>
                <c:pt idx="3">
                  <c:v>4.5000000000000012E-2</c:v>
                </c:pt>
                <c:pt idx="4">
                  <c:v>6.2000000000000034E-2</c:v>
                </c:pt>
                <c:pt idx="5">
                  <c:v>5.1999999999999998E-2</c:v>
                </c:pt>
                <c:pt idx="6">
                  <c:v>1.6000000000000018E-2</c:v>
                </c:pt>
              </c:numCache>
            </c:numRef>
          </c:val>
        </c:ser>
        <c:axId val="138255360"/>
        <c:axId val="138269440"/>
      </c:barChart>
      <c:catAx>
        <c:axId val="138255360"/>
        <c:scaling>
          <c:orientation val="minMax"/>
        </c:scaling>
        <c:axPos val="l"/>
        <c:tickLblPos val="nextTo"/>
        <c:crossAx val="138269440"/>
        <c:crosses val="autoZero"/>
        <c:auto val="1"/>
        <c:lblAlgn val="ctr"/>
        <c:lblOffset val="100"/>
      </c:catAx>
      <c:valAx>
        <c:axId val="138269440"/>
        <c:scaling>
          <c:orientation val="minMax"/>
        </c:scaling>
        <c:axPos val="b"/>
        <c:majorGridlines/>
        <c:numFmt formatCode="0%" sourceLinked="0"/>
        <c:tickLblPos val="nextTo"/>
        <c:crossAx val="138255360"/>
        <c:crosses val="autoZero"/>
        <c:crossBetween val="between"/>
      </c:valAx>
    </c:plotArea>
    <c:plotVisOnly val="1"/>
  </c:chart>
  <c:txPr>
    <a:bodyPr/>
    <a:lstStyle/>
    <a:p>
      <a:pPr>
        <a:defRPr sz="1800" baseline="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NZ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Sheet1!$A$2:$A$17</c:f>
              <c:strCache>
                <c:ptCount val="16"/>
                <c:pt idx="0">
                  <c:v>External other</c:v>
                </c:pt>
                <c:pt idx="1">
                  <c:v>People</c:v>
                </c:pt>
                <c:pt idx="2">
                  <c:v>Police</c:v>
                </c:pt>
                <c:pt idx="3">
                  <c:v>Vehicles</c:v>
                </c:pt>
                <c:pt idx="4">
                  <c:v>Directions</c:v>
                </c:pt>
                <c:pt idx="5">
                  <c:v>Scenery</c:v>
                </c:pt>
                <c:pt idx="7">
                  <c:v>Internal other</c:v>
                </c:pt>
                <c:pt idx="8">
                  <c:v>Climate/vehicle controls</c:v>
                </c:pt>
                <c:pt idx="9">
                  <c:v>Pets/insects</c:v>
                </c:pt>
                <c:pt idx="10">
                  <c:v>Smoking</c:v>
                </c:pt>
                <c:pt idx="11">
                  <c:v>Eating/drinking</c:v>
                </c:pt>
                <c:pt idx="12">
                  <c:v>Internal activity/personal effects</c:v>
                </c:pt>
                <c:pt idx="13">
                  <c:v>Entertainment</c:v>
                </c:pt>
                <c:pt idx="14">
                  <c:v>Telecommunications</c:v>
                </c:pt>
                <c:pt idx="15">
                  <c:v>Passengers</c:v>
                </c:pt>
              </c:strCache>
            </c:strRef>
          </c:cat>
          <c:val>
            <c:numRef>
              <c:f>Sheet1!$B$2:$B$17</c:f>
              <c:numCache>
                <c:formatCode>0.0%</c:formatCode>
                <c:ptCount val="16"/>
                <c:pt idx="0">
                  <c:v>2.4E-2</c:v>
                </c:pt>
                <c:pt idx="1">
                  <c:v>3.2000000000000035E-2</c:v>
                </c:pt>
                <c:pt idx="2">
                  <c:v>3.500000000000001E-2</c:v>
                </c:pt>
                <c:pt idx="3">
                  <c:v>3.5999999999999997E-2</c:v>
                </c:pt>
                <c:pt idx="4">
                  <c:v>4.5000000000000012E-2</c:v>
                </c:pt>
                <c:pt idx="5">
                  <c:v>4.9000000000000044E-2</c:v>
                </c:pt>
                <c:pt idx="7">
                  <c:v>1.7000000000000001E-2</c:v>
                </c:pt>
                <c:pt idx="8">
                  <c:v>3.6999999999999998E-2</c:v>
                </c:pt>
                <c:pt idx="9">
                  <c:v>4.7000000000000014E-2</c:v>
                </c:pt>
                <c:pt idx="10">
                  <c:v>4.8000000000000001E-2</c:v>
                </c:pt>
                <c:pt idx="11">
                  <c:v>5.9000000000000039E-2</c:v>
                </c:pt>
                <c:pt idx="12">
                  <c:v>0.114</c:v>
                </c:pt>
                <c:pt idx="13">
                  <c:v>0.114</c:v>
                </c:pt>
                <c:pt idx="14">
                  <c:v>0.12400000000000007</c:v>
                </c:pt>
                <c:pt idx="15">
                  <c:v>0.21300000000000013</c:v>
                </c:pt>
              </c:numCache>
            </c:numRef>
          </c:val>
        </c:ser>
        <c:axId val="138271360"/>
        <c:axId val="152357120"/>
      </c:barChart>
      <c:catAx>
        <c:axId val="138271360"/>
        <c:scaling>
          <c:orientation val="minMax"/>
        </c:scaling>
        <c:axPos val="l"/>
        <c:tickLblPos val="nextTo"/>
        <c:crossAx val="152357120"/>
        <c:crosses val="autoZero"/>
        <c:auto val="1"/>
        <c:lblAlgn val="ctr"/>
        <c:lblOffset val="100"/>
      </c:catAx>
      <c:valAx>
        <c:axId val="152357120"/>
        <c:scaling>
          <c:orientation val="minMax"/>
        </c:scaling>
        <c:axPos val="b"/>
        <c:majorGridlines/>
        <c:numFmt formatCode="0%" sourceLinked="0"/>
        <c:tickLblPos val="nextTo"/>
        <c:crossAx val="1382713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NZ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Other driving-related</c:v>
                </c:pt>
                <c:pt idx="1">
                  <c:v>People/pedestrians</c:v>
                </c:pt>
                <c:pt idx="2">
                  <c:v>Vehicle-related controls</c:v>
                </c:pt>
                <c:pt idx="3">
                  <c:v>Headlights or reacting to headlights</c:v>
                </c:pt>
                <c:pt idx="4">
                  <c:v>Using mirrors</c:v>
                </c:pt>
                <c:pt idx="5">
                  <c:v>Checking for traffic</c:v>
                </c:pt>
                <c:pt idx="6">
                  <c:v>Looking at traffic/vehicles</c:v>
                </c:pt>
                <c:pt idx="7">
                  <c:v>Sunstrike or reacting to sunstrike</c:v>
                </c:pt>
              </c:strCache>
            </c:strRef>
          </c:cat>
          <c:val>
            <c:numRef>
              <c:f>Sheet1!$B$2:$B$9</c:f>
              <c:numCache>
                <c:formatCode>0.00%</c:formatCode>
                <c:ptCount val="8"/>
                <c:pt idx="0">
                  <c:v>2.7000000000000055E-2</c:v>
                </c:pt>
                <c:pt idx="1">
                  <c:v>4.7000000000000014E-2</c:v>
                </c:pt>
                <c:pt idx="2">
                  <c:v>4.9000000000000099E-2</c:v>
                </c:pt>
                <c:pt idx="3">
                  <c:v>5.1999999999999998E-2</c:v>
                </c:pt>
                <c:pt idx="4">
                  <c:v>7.6999999999999999E-2</c:v>
                </c:pt>
                <c:pt idx="5">
                  <c:v>0.125</c:v>
                </c:pt>
                <c:pt idx="6">
                  <c:v>0.25900000000000001</c:v>
                </c:pt>
                <c:pt idx="7">
                  <c:v>0.39100000000000074</c:v>
                </c:pt>
              </c:numCache>
            </c:numRef>
          </c:val>
        </c:ser>
        <c:axId val="151757568"/>
        <c:axId val="151759104"/>
      </c:barChart>
      <c:catAx>
        <c:axId val="151757568"/>
        <c:scaling>
          <c:orientation val="minMax"/>
        </c:scaling>
        <c:axPos val="l"/>
        <c:tickLblPos val="nextTo"/>
        <c:crossAx val="151759104"/>
        <c:crosses val="autoZero"/>
        <c:auto val="1"/>
        <c:lblAlgn val="ctr"/>
        <c:lblOffset val="100"/>
      </c:catAx>
      <c:valAx>
        <c:axId val="151759104"/>
        <c:scaling>
          <c:orientation val="minMax"/>
        </c:scaling>
        <c:axPos val="b"/>
        <c:majorGridlines/>
        <c:numFmt formatCode="0%" sourceLinked="0"/>
        <c:tickLblPos val="nextTo"/>
        <c:crossAx val="15175756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3EAB9B-6C54-4DA4-A021-ED3BDF7A5FAE}" type="datetimeFigureOut">
              <a:rPr lang="en-NZ" smtClean="0"/>
              <a:pPr/>
              <a:t>19/09/2011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DF02C-BE02-42D0-91EA-CFA6F51290F2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C2B5-936F-45BC-8CE4-0770DEB7EEB9}" type="datetimeFigureOut">
              <a:rPr lang="en-NZ" smtClean="0"/>
              <a:pPr/>
              <a:t>19/09/2011</a:t>
            </a:fld>
            <a:endParaRPr lang="en-N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165EE-9E59-4F24-8628-476065A2BC6E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C2B5-936F-45BC-8CE4-0770DEB7EEB9}" type="datetimeFigureOut">
              <a:rPr lang="en-NZ" smtClean="0"/>
              <a:pPr/>
              <a:t>19/09/2011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165EE-9E59-4F24-8628-476065A2BC6E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C2B5-936F-45BC-8CE4-0770DEB7EEB9}" type="datetimeFigureOut">
              <a:rPr lang="en-NZ" smtClean="0"/>
              <a:pPr/>
              <a:t>19/09/2011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165EE-9E59-4F24-8628-476065A2BC6E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C2B5-936F-45BC-8CE4-0770DEB7EEB9}" type="datetimeFigureOut">
              <a:rPr lang="en-NZ" smtClean="0"/>
              <a:pPr/>
              <a:t>19/09/2011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165EE-9E59-4F24-8628-476065A2BC6E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C2B5-936F-45BC-8CE4-0770DEB7EEB9}" type="datetimeFigureOut">
              <a:rPr lang="en-NZ" smtClean="0"/>
              <a:pPr/>
              <a:t>19/09/2011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165EE-9E59-4F24-8628-476065A2BC6E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C2B5-936F-45BC-8CE4-0770DEB7EEB9}" type="datetimeFigureOut">
              <a:rPr lang="en-NZ" smtClean="0"/>
              <a:pPr/>
              <a:t>19/09/2011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165EE-9E59-4F24-8628-476065A2BC6E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C2B5-936F-45BC-8CE4-0770DEB7EEB9}" type="datetimeFigureOut">
              <a:rPr lang="en-NZ" smtClean="0"/>
              <a:pPr/>
              <a:t>19/09/2011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165EE-9E59-4F24-8628-476065A2BC6E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C2B5-936F-45BC-8CE4-0770DEB7EEB9}" type="datetimeFigureOut">
              <a:rPr lang="en-NZ" smtClean="0"/>
              <a:pPr/>
              <a:t>19/09/2011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165EE-9E59-4F24-8628-476065A2BC6E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C2B5-936F-45BC-8CE4-0770DEB7EEB9}" type="datetimeFigureOut">
              <a:rPr lang="en-NZ" smtClean="0"/>
              <a:pPr/>
              <a:t>19/09/2011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165EE-9E59-4F24-8628-476065A2BC6E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C2B5-936F-45BC-8CE4-0770DEB7EEB9}" type="datetimeFigureOut">
              <a:rPr lang="en-NZ" smtClean="0"/>
              <a:pPr/>
              <a:t>19/09/2011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165EE-9E59-4F24-8628-476065A2BC6E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C2B5-936F-45BC-8CE4-0770DEB7EEB9}" type="datetimeFigureOut">
              <a:rPr lang="en-NZ" smtClean="0"/>
              <a:pPr/>
              <a:t>19/09/2011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4A165EE-9E59-4F24-8628-476065A2BC6E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82C2B5-936F-45BC-8CE4-0770DEB7EEB9}" type="datetimeFigureOut">
              <a:rPr lang="en-NZ" smtClean="0"/>
              <a:pPr/>
              <a:t>19/09/2011</a:t>
            </a:fld>
            <a:endParaRPr lang="en-N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A165EE-9E59-4F24-8628-476065A2BC6E}" type="slidenum">
              <a:rPr lang="en-NZ" smtClean="0"/>
              <a:pPr/>
              <a:t>‹#›</a:t>
            </a:fld>
            <a:endParaRPr lang="en-N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.gordon@alac.org.n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772816"/>
            <a:ext cx="8352928" cy="1828800"/>
          </a:xfrm>
        </p:spPr>
        <p:txBody>
          <a:bodyPr>
            <a:normAutofit/>
          </a:bodyPr>
          <a:lstStyle/>
          <a:p>
            <a:pPr algn="l"/>
            <a:r>
              <a:rPr lang="en-NZ" dirty="0" smtClean="0"/>
              <a:t>Driver distraction in the NZ Crash Analysis System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149080"/>
            <a:ext cx="8424936" cy="225665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NZ" dirty="0" smtClean="0"/>
              <a:t>Dr Craig Gordon</a:t>
            </a:r>
          </a:p>
          <a:p>
            <a:pPr algn="l"/>
            <a:r>
              <a:rPr lang="en-NZ" dirty="0" smtClean="0"/>
              <a:t>Alcohol Advisory Council of NZ </a:t>
            </a:r>
            <a:r>
              <a:rPr lang="en-NZ" dirty="0" smtClean="0"/>
              <a:t>(formerly Ministry of Transport)</a:t>
            </a:r>
          </a:p>
          <a:p>
            <a:pPr algn="l"/>
            <a:r>
              <a:rPr lang="en-NZ" dirty="0" smtClean="0">
                <a:hlinkClick r:id="rId2"/>
              </a:rPr>
              <a:t>c.gordon@alac.org.nz</a:t>
            </a:r>
            <a:endParaRPr lang="en-NZ" dirty="0" smtClean="0"/>
          </a:p>
          <a:p>
            <a:pPr algn="l"/>
            <a:endParaRPr lang="en-NZ" dirty="0" smtClean="0"/>
          </a:p>
          <a:p>
            <a:pPr algn="l"/>
            <a:endParaRPr lang="en-NZ" dirty="0" smtClean="0"/>
          </a:p>
          <a:p>
            <a:pPr algn="l"/>
            <a:r>
              <a:rPr lang="en-NZ" sz="2000" dirty="0" smtClean="0"/>
              <a:t>Presentation at AA Research Foundation Research Symposium, 5-6</a:t>
            </a:r>
            <a:r>
              <a:rPr lang="en-NZ" sz="2000" baseline="30000" dirty="0" smtClean="0"/>
              <a:t>th</a:t>
            </a:r>
            <a:r>
              <a:rPr lang="en-NZ" sz="2000" dirty="0" smtClean="0"/>
              <a:t> September, </a:t>
            </a:r>
            <a:r>
              <a:rPr lang="en-NZ" sz="2000" dirty="0" smtClean="0"/>
              <a:t> 2011 Wellington</a:t>
            </a:r>
            <a:r>
              <a:rPr lang="en-NZ" sz="2000" dirty="0" smtClean="0"/>
              <a:t>, NZ </a:t>
            </a:r>
            <a:endParaRPr lang="en-N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en-NZ" dirty="0" smtClean="0"/>
              <a:t>Summary Comments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NZ" dirty="0" smtClean="0"/>
              <a:t>‘Attention diverted by’ series</a:t>
            </a:r>
          </a:p>
          <a:p>
            <a:endParaRPr lang="en-NZ" sz="1000" dirty="0" smtClean="0"/>
          </a:p>
          <a:p>
            <a:r>
              <a:rPr lang="en-NZ" dirty="0" smtClean="0"/>
              <a:t>Contains</a:t>
            </a:r>
          </a:p>
          <a:p>
            <a:pPr lvl="2"/>
            <a:r>
              <a:rPr lang="en-NZ" dirty="0" smtClean="0"/>
              <a:t>Secondary task activity (non-driving)</a:t>
            </a:r>
          </a:p>
          <a:p>
            <a:pPr lvl="2"/>
            <a:r>
              <a:rPr lang="en-NZ" dirty="0" smtClean="0"/>
              <a:t>Internal thought</a:t>
            </a:r>
          </a:p>
          <a:p>
            <a:pPr lvl="2"/>
            <a:r>
              <a:rPr lang="en-NZ" dirty="0" smtClean="0"/>
              <a:t>Driving-related activity</a:t>
            </a:r>
          </a:p>
          <a:p>
            <a:pPr lvl="2"/>
            <a:r>
              <a:rPr lang="en-NZ" dirty="0" smtClean="0"/>
              <a:t>Emotional state</a:t>
            </a:r>
          </a:p>
          <a:p>
            <a:pPr lvl="2"/>
            <a:r>
              <a:rPr lang="en-NZ" dirty="0" smtClean="0"/>
              <a:t>Not all drivers – pedestrians/cyclists as well</a:t>
            </a:r>
          </a:p>
          <a:p>
            <a:pPr lvl="1">
              <a:buNone/>
            </a:pPr>
            <a:endParaRPr lang="en-NZ" sz="1000" dirty="0" smtClean="0"/>
          </a:p>
          <a:p>
            <a:r>
              <a:rPr lang="en-NZ" dirty="0" smtClean="0"/>
              <a:t>Involved in approximately 10-12% of crashes</a:t>
            </a:r>
          </a:p>
          <a:p>
            <a:pPr lvl="2"/>
            <a:r>
              <a:rPr lang="en-NZ" dirty="0" smtClean="0"/>
              <a:t>With approximately ½ being secondary task activity</a:t>
            </a:r>
          </a:p>
          <a:p>
            <a:endParaRPr lang="en-N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en-NZ" dirty="0" smtClean="0"/>
              <a:t>Outline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 smtClean="0"/>
              <a:t>The ‘attention diverted by’ series</a:t>
            </a:r>
          </a:p>
          <a:p>
            <a:endParaRPr lang="en-NZ" dirty="0" smtClean="0"/>
          </a:p>
          <a:p>
            <a:r>
              <a:rPr lang="en-NZ" dirty="0" err="1" smtClean="0"/>
              <a:t>MoT</a:t>
            </a:r>
            <a:r>
              <a:rPr lang="en-NZ" dirty="0" smtClean="0"/>
              <a:t> project</a:t>
            </a:r>
          </a:p>
          <a:p>
            <a:pPr lvl="1"/>
            <a:r>
              <a:rPr lang="en-NZ" dirty="0" smtClean="0"/>
              <a:t>What was done</a:t>
            </a:r>
          </a:p>
          <a:p>
            <a:pPr lvl="1"/>
            <a:r>
              <a:rPr lang="en-NZ" dirty="0" smtClean="0"/>
              <a:t>Summary of findings</a:t>
            </a:r>
          </a:p>
          <a:p>
            <a:endParaRPr lang="en-NZ" dirty="0" smtClean="0"/>
          </a:p>
          <a:p>
            <a:r>
              <a:rPr lang="en-NZ" dirty="0" smtClean="0"/>
              <a:t>Acknowledgments – Stephen Evans, Ministry of Transport</a:t>
            </a:r>
          </a:p>
          <a:p>
            <a:pPr>
              <a:buNone/>
            </a:pPr>
            <a:endParaRPr lang="en-NZ" sz="1900" dirty="0" smtClean="0"/>
          </a:p>
          <a:p>
            <a:pPr>
              <a:buNone/>
            </a:pPr>
            <a:r>
              <a:rPr lang="en-NZ" sz="1900" dirty="0" smtClean="0"/>
              <a:t>Gordon, C. (2009). Reviewing how distraction involvement is coded in the New Zealand crash analysis system. In proceedings of the 4</a:t>
            </a:r>
            <a:r>
              <a:rPr lang="en-NZ" sz="1900" baseline="30000" dirty="0" smtClean="0"/>
              <a:t>th</a:t>
            </a:r>
            <a:r>
              <a:rPr lang="en-NZ" sz="1900" dirty="0" smtClean="0"/>
              <a:t> IRTAD International Traffic Safety Data and Analysis Group conference, Seoul, Korea, 16-17</a:t>
            </a:r>
            <a:r>
              <a:rPr lang="en-NZ" sz="1900" baseline="30000" dirty="0" smtClean="0"/>
              <a:t>th</a:t>
            </a:r>
            <a:r>
              <a:rPr lang="en-NZ" sz="1900" dirty="0" smtClean="0"/>
              <a:t> September.</a:t>
            </a:r>
            <a:endParaRPr lang="en-NZ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2561"/>
            <a:ext cx="8229600" cy="1143000"/>
          </a:xfrm>
        </p:spPr>
        <p:txBody>
          <a:bodyPr/>
          <a:lstStyle/>
          <a:p>
            <a:r>
              <a:rPr lang="en-NZ" dirty="0" smtClean="0"/>
              <a:t>‘Attention diverted by’ series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0055"/>
            <a:ext cx="8229600" cy="4389120"/>
          </a:xfrm>
        </p:spPr>
        <p:txBody>
          <a:bodyPr>
            <a:normAutofit fontScale="77500" lnSpcReduction="20000"/>
          </a:bodyPr>
          <a:lstStyle/>
          <a:p>
            <a:r>
              <a:rPr lang="en-NZ" dirty="0" smtClean="0"/>
              <a:t>Passengers</a:t>
            </a:r>
          </a:p>
          <a:p>
            <a:r>
              <a:rPr lang="en-NZ" dirty="0" smtClean="0"/>
              <a:t>Scenery or persons outside the vehicle</a:t>
            </a:r>
          </a:p>
          <a:p>
            <a:r>
              <a:rPr lang="en-NZ" dirty="0" smtClean="0"/>
              <a:t>Other traffic</a:t>
            </a:r>
          </a:p>
          <a:p>
            <a:r>
              <a:rPr lang="en-NZ" dirty="0" smtClean="0"/>
              <a:t>Animal or insects in vehicle</a:t>
            </a:r>
          </a:p>
          <a:p>
            <a:r>
              <a:rPr lang="en-NZ" dirty="0" smtClean="0"/>
              <a:t>Trying to find intersection/house number, destination</a:t>
            </a:r>
          </a:p>
          <a:p>
            <a:r>
              <a:rPr lang="en-NZ" dirty="0" smtClean="0"/>
              <a:t>Advertising or signs</a:t>
            </a:r>
          </a:p>
          <a:p>
            <a:r>
              <a:rPr lang="en-NZ" dirty="0" smtClean="0"/>
              <a:t>Emotionally upset / road rage</a:t>
            </a:r>
          </a:p>
          <a:p>
            <a:r>
              <a:rPr lang="en-NZ" dirty="0" smtClean="0"/>
              <a:t>Cigarette, radio, heater, air conditioning, glove box, object under drivers feet/pedals etc</a:t>
            </a:r>
          </a:p>
          <a:p>
            <a:r>
              <a:rPr lang="en-NZ" dirty="0" smtClean="0"/>
              <a:t>Cell phone</a:t>
            </a:r>
          </a:p>
          <a:p>
            <a:r>
              <a:rPr lang="en-NZ" dirty="0" smtClean="0"/>
              <a:t>Navigation devices</a:t>
            </a:r>
          </a:p>
          <a:p>
            <a:r>
              <a:rPr lang="en-NZ" dirty="0" smtClean="0"/>
              <a:t>CB radio / non-cell </a:t>
            </a:r>
            <a:r>
              <a:rPr lang="en-NZ" dirty="0" err="1" smtClean="0"/>
              <a:t>comms</a:t>
            </a:r>
            <a:r>
              <a:rPr lang="en-NZ" dirty="0" smtClean="0"/>
              <a:t> device</a:t>
            </a:r>
          </a:p>
          <a:p>
            <a:r>
              <a:rPr lang="en-NZ" dirty="0" smtClean="0"/>
              <a:t>Driver dazzled (or </a:t>
            </a:r>
            <a:r>
              <a:rPr lang="en-NZ" dirty="0" err="1" smtClean="0"/>
              <a:t>sunstrike</a:t>
            </a:r>
            <a:r>
              <a:rPr lang="en-NZ" dirty="0" smtClean="0"/>
              <a:t>)</a:t>
            </a:r>
          </a:p>
          <a:p>
            <a:r>
              <a:rPr lang="en-NZ" dirty="0" smtClean="0"/>
              <a:t>Other unspecified</a:t>
            </a:r>
          </a:p>
          <a:p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NZ" dirty="0" smtClean="0"/>
              <a:t>Involvement in CAS</a:t>
            </a:r>
            <a:endParaRPr lang="en-N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916832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21678" y="1500912"/>
            <a:ext cx="784887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1800" kern="0" dirty="0">
                <a:solidFill>
                  <a:schemeClr val="tx1"/>
                </a:solidFill>
                <a:latin typeface="+mn-lt"/>
              </a:rPr>
              <a:t>% crash involvement </a:t>
            </a:r>
            <a:r>
              <a:rPr lang="en-US" sz="1800" kern="0" dirty="0" smtClean="0">
                <a:solidFill>
                  <a:schemeClr val="tx1"/>
                </a:solidFill>
                <a:latin typeface="+mn-lt"/>
              </a:rPr>
              <a:t>‘attention diverted by’ out </a:t>
            </a:r>
            <a:r>
              <a:rPr lang="en-US" sz="1800" kern="0" dirty="0">
                <a:solidFill>
                  <a:schemeClr val="tx1"/>
                </a:solidFill>
                <a:latin typeface="+mn-lt"/>
              </a:rPr>
              <a:t>of all police-reported crashes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en-NZ" dirty="0" err="1" smtClean="0"/>
              <a:t>MoT</a:t>
            </a:r>
            <a:r>
              <a:rPr lang="en-NZ" dirty="0" smtClean="0"/>
              <a:t> Project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NZ" dirty="0" smtClean="0"/>
              <a:t>Content review of ‘attention diverted by’ series</a:t>
            </a:r>
          </a:p>
          <a:p>
            <a:pPr>
              <a:buNone/>
            </a:pPr>
            <a:endParaRPr lang="en-NZ" sz="1000" dirty="0" smtClean="0"/>
          </a:p>
          <a:p>
            <a:pPr lvl="1"/>
            <a:r>
              <a:rPr lang="en-NZ" dirty="0" smtClean="0"/>
              <a:t>Purpose: to find out what the series contained</a:t>
            </a:r>
          </a:p>
          <a:p>
            <a:pPr lvl="1"/>
            <a:endParaRPr lang="en-NZ" dirty="0" smtClean="0"/>
          </a:p>
          <a:p>
            <a:pPr lvl="1"/>
            <a:r>
              <a:rPr lang="en-NZ" dirty="0" smtClean="0"/>
              <a:t>7,261 police reported crashes between 2000-2006</a:t>
            </a:r>
          </a:p>
          <a:p>
            <a:pPr lvl="1"/>
            <a:endParaRPr lang="en-NZ" dirty="0" smtClean="0"/>
          </a:p>
          <a:p>
            <a:pPr lvl="1"/>
            <a:r>
              <a:rPr lang="en-NZ" dirty="0" smtClean="0"/>
              <a:t>Coded as much detail as possible</a:t>
            </a:r>
          </a:p>
          <a:p>
            <a:pPr lvl="1"/>
            <a:endParaRPr lang="en-NZ" dirty="0" smtClean="0"/>
          </a:p>
          <a:p>
            <a:pPr lvl="1"/>
            <a:r>
              <a:rPr lang="en-NZ" dirty="0" smtClean="0"/>
              <a:t>Revised category scheme</a:t>
            </a:r>
          </a:p>
          <a:p>
            <a:pPr lvl="2"/>
            <a:r>
              <a:rPr lang="en-NZ" dirty="0" smtClean="0"/>
              <a:t>6 summary level filters</a:t>
            </a:r>
          </a:p>
          <a:p>
            <a:pPr lvl="2"/>
            <a:r>
              <a:rPr lang="en-NZ" dirty="0" smtClean="0"/>
              <a:t>32 source filters</a:t>
            </a:r>
          </a:p>
          <a:p>
            <a:pPr>
              <a:buNone/>
            </a:pPr>
            <a:endParaRPr lang="en-N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12932"/>
            <a:ext cx="8712968" cy="1287016"/>
          </a:xfrm>
        </p:spPr>
        <p:txBody>
          <a:bodyPr>
            <a:normAutofit/>
          </a:bodyPr>
          <a:lstStyle/>
          <a:p>
            <a:r>
              <a:rPr lang="en-NZ" sz="3600" dirty="0" smtClean="0"/>
              <a:t>Involvement in ‘Attention diverted by’ series</a:t>
            </a:r>
            <a:br>
              <a:rPr lang="en-NZ" sz="3600" dirty="0" smtClean="0"/>
            </a:br>
            <a:r>
              <a:rPr lang="en-NZ" sz="2400" dirty="0" smtClean="0"/>
              <a:t>(</a:t>
            </a:r>
            <a:r>
              <a:rPr lang="en-NZ" sz="2400" dirty="0" smtClean="0"/>
              <a:t>2000-2006, main source driver categories and non-drivers)</a:t>
            </a:r>
            <a:endParaRPr lang="en-NZ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7504" y="1484784"/>
          <a:ext cx="885698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691680" y="2254838"/>
            <a:ext cx="7200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72362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en-NZ" dirty="0" smtClean="0"/>
              <a:t>Focus on secondary task activity</a:t>
            </a:r>
            <a:br>
              <a:rPr lang="en-NZ" dirty="0" smtClean="0"/>
            </a:br>
            <a:r>
              <a:rPr lang="en-NZ" sz="2700" dirty="0" smtClean="0"/>
              <a:t>Proportion out of secondary task activity</a:t>
            </a:r>
            <a:endParaRPr lang="en-NZ" sz="27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512" y="1700808"/>
          <a:ext cx="8784976" cy="5040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6311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NZ" dirty="0" smtClean="0"/>
              <a:t>Focus on driving-related activity</a:t>
            </a:r>
            <a:br>
              <a:rPr lang="en-NZ" dirty="0" smtClean="0"/>
            </a:br>
            <a:r>
              <a:rPr lang="en-NZ" sz="2700" dirty="0" smtClean="0"/>
              <a:t>Proportion out of driving-related activity</a:t>
            </a:r>
            <a:endParaRPr lang="en-NZ" sz="27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11" y="2102286"/>
            <a:ext cx="4634797" cy="3087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1718" y="3649110"/>
            <a:ext cx="4802282" cy="3208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NZ" dirty="0" smtClean="0"/>
              <a:t>Additional information:</a:t>
            </a:r>
            <a:br>
              <a:rPr lang="en-NZ" dirty="0" smtClean="0"/>
            </a:br>
            <a:r>
              <a:rPr lang="en-NZ" sz="2700" dirty="0" smtClean="0"/>
              <a:t>http://www.transport.govt.nz/research/divertedattention/</a:t>
            </a:r>
            <a:endParaRPr lang="en-NZ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358</TotalTime>
  <Words>295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Driver distraction in the NZ Crash Analysis System</vt:lpstr>
      <vt:lpstr>Outline</vt:lpstr>
      <vt:lpstr>‘Attention diverted by’ series</vt:lpstr>
      <vt:lpstr>Involvement in CAS</vt:lpstr>
      <vt:lpstr>MoT Project</vt:lpstr>
      <vt:lpstr>Involvement in ‘Attention diverted by’ series (2000-2006, main source driver categories and non-drivers)</vt:lpstr>
      <vt:lpstr>Focus on secondary task activity Proportion out of secondary task activity</vt:lpstr>
      <vt:lpstr>Focus on driving-related activity Proportion out of driving-related activity</vt:lpstr>
      <vt:lpstr>Additional information: http://www.transport.govt.nz/research/divertedattention/</vt:lpstr>
      <vt:lpstr>Summary Comments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Driver distraction and inattention in NZ crash analysis system</dc:title>
  <dc:creator>Craig Gordon</dc:creator>
  <cp:lastModifiedBy>craigg</cp:lastModifiedBy>
  <cp:revision>45</cp:revision>
  <dcterms:created xsi:type="dcterms:W3CDTF">2011-08-21T00:17:27Z</dcterms:created>
  <dcterms:modified xsi:type="dcterms:W3CDTF">2011-09-18T22:04:48Z</dcterms:modified>
</cp:coreProperties>
</file>