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98" r:id="rId2"/>
    <p:sldId id="300" r:id="rId3"/>
    <p:sldId id="301" r:id="rId4"/>
    <p:sldId id="311" r:id="rId5"/>
    <p:sldId id="302" r:id="rId6"/>
    <p:sldId id="303" r:id="rId7"/>
    <p:sldId id="304" r:id="rId8"/>
    <p:sldId id="310" r:id="rId9"/>
    <p:sldId id="313" r:id="rId10"/>
    <p:sldId id="306" r:id="rId11"/>
    <p:sldId id="309" r:id="rId12"/>
    <p:sldId id="307" r:id="rId13"/>
    <p:sldId id="308" r:id="rId14"/>
    <p:sldId id="312" r:id="rId15"/>
    <p:sldId id="314" r:id="rId16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168C"/>
    <a:srgbClr val="071AA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4" autoAdjust="0"/>
    <p:restoredTop sz="94702" autoAdjust="0"/>
  </p:normalViewPr>
  <p:slideViewPr>
    <p:cSldViewPr>
      <p:cViewPr>
        <p:scale>
          <a:sx n="90" d="100"/>
          <a:sy n="90" d="100"/>
        </p:scale>
        <p:origin x="-1234" y="18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189" cy="496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899" y="0"/>
            <a:ext cx="2946189" cy="496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F2B21FB-A571-4F2E-ABF7-E6C2C2BB0717}" type="datetimeFigureOut">
              <a:rPr lang="en-NZ"/>
              <a:pPr>
                <a:defRPr/>
              </a:pPr>
              <a:t>2/09/2011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402"/>
            <a:ext cx="2946189" cy="496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899" y="9428402"/>
            <a:ext cx="2946189" cy="496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A50D8E2-2B31-4040-9EDC-3E251694C620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189" cy="496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899" y="0"/>
            <a:ext cx="2946189" cy="496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2036779-5B8C-4C15-9FD9-D8068AD83497}" type="datetimeFigureOut">
              <a:rPr lang="en-US"/>
              <a:pPr>
                <a:defRPr/>
              </a:pPr>
              <a:t>9/2/2011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NZ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788"/>
            <a:ext cx="5438140" cy="44666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NZ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402"/>
            <a:ext cx="2946189" cy="496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899" y="9428402"/>
            <a:ext cx="2946189" cy="496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D8F3F29-0E4E-4D2F-9197-A7E2569E80B7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NZ" smtClean="0"/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BF852A1-14DE-4A03-B06E-52C9AF4EECEC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8959C-C802-48DF-B5BB-597331EEA16D}" type="datetimeFigureOut">
              <a:rPr lang="en-US"/>
              <a:pPr>
                <a:defRPr/>
              </a:pPr>
              <a:t>9/2/2011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A3DB6-1F13-4D97-B01C-6422463A03CC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E5A8F-5A10-480F-8E37-61C29ED59715}" type="datetimeFigureOut">
              <a:rPr lang="en-US"/>
              <a:pPr>
                <a:defRPr/>
              </a:pPr>
              <a:t>9/2/2011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8729D-E403-44FC-8C56-F272CB295517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6F0E3-F597-4500-BCD0-6F3F3CC32232}" type="datetimeFigureOut">
              <a:rPr lang="en-US"/>
              <a:pPr>
                <a:defRPr/>
              </a:pPr>
              <a:t>9/2/2011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4F3B2-AF31-4793-BBF9-BDBFDF8CB65B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D03B1-7F0F-47C0-AFE5-9A864F60559B}" type="datetimeFigureOut">
              <a:rPr lang="en-US"/>
              <a:pPr>
                <a:defRPr/>
              </a:pPr>
              <a:t>9/2/2011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4A53F-D6AD-4ABF-937D-ACE83C8C4D0A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398F2-3E68-42D7-ADFC-9D4202F449CD}" type="datetimeFigureOut">
              <a:rPr lang="en-US"/>
              <a:pPr>
                <a:defRPr/>
              </a:pPr>
              <a:t>9/2/2011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DC32F-0A44-425D-9031-3AD126F78605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6BEEF-71E7-4732-963C-D35E97837DA4}" type="datetimeFigureOut">
              <a:rPr lang="en-US"/>
              <a:pPr>
                <a:defRPr/>
              </a:pPr>
              <a:t>9/2/2011</a:t>
            </a:fld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D0CF6-5B46-4E21-9138-5CCDA136F11F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6409-CC8B-4462-B8C9-7446D6A0D05E}" type="datetimeFigureOut">
              <a:rPr lang="en-US"/>
              <a:pPr>
                <a:defRPr/>
              </a:pPr>
              <a:t>9/2/2011</a:t>
            </a:fld>
            <a:endParaRPr lang="en-N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C0129-E516-4274-B831-9F799BC8BDBA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F3FCF-F7F9-4BCF-B0D2-D4A56E4D4B35}" type="datetimeFigureOut">
              <a:rPr lang="en-US"/>
              <a:pPr>
                <a:defRPr/>
              </a:pPr>
              <a:t>9/2/2011</a:t>
            </a:fld>
            <a:endParaRPr lang="en-N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037FA-16D8-4416-B776-0AF9C4F52491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1A515-6AB9-46B1-9D34-2C83BBEC0409}" type="datetimeFigureOut">
              <a:rPr lang="en-US"/>
              <a:pPr>
                <a:defRPr/>
              </a:pPr>
              <a:t>9/2/2011</a:t>
            </a:fld>
            <a:endParaRPr lang="en-N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51B3D-98E8-4315-92EE-E3C87146DE23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E7D22-0BA5-45AD-9D0A-024BD8311CC3}" type="datetimeFigureOut">
              <a:rPr lang="en-US"/>
              <a:pPr>
                <a:defRPr/>
              </a:pPr>
              <a:t>9/2/2011</a:t>
            </a:fld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DC068-940E-4985-AA5A-E81A4FF5C86B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AA0D4-11E1-4C9C-A042-0DCB32F16F01}" type="datetimeFigureOut">
              <a:rPr lang="en-US"/>
              <a:pPr>
                <a:defRPr/>
              </a:pPr>
              <a:t>9/2/2011</a:t>
            </a:fld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32921-89D8-4791-8566-C468FBB8A88D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NZ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0F22307-7DDB-498F-9A8C-50BF1BB113CE}" type="datetimeFigureOut">
              <a:rPr lang="en-US"/>
              <a:pPr>
                <a:defRPr/>
              </a:pPr>
              <a:t>9/2/2011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B7A2A6D-41C8-485C-9CD7-C068B6AD1A65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2564904"/>
            <a:ext cx="7500937" cy="92868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NZ" sz="5400" dirty="0" smtClean="0"/>
              <a:t>The Reporting of Crash Data on Driver Distraction and  Fatigue-What the literature reveals</a:t>
            </a:r>
            <a:endParaRPr lang="en-GB" sz="5400" dirty="0"/>
          </a:p>
        </p:txBody>
      </p:sp>
      <p:pic>
        <p:nvPicPr>
          <p:cNvPr id="4100" name="Picture 8" descr="opuslogo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3888" y="188913"/>
            <a:ext cx="774700" cy="116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Rectangle 6"/>
          <p:cNvSpPr>
            <a:spLocks noChangeArrowheads="1"/>
          </p:cNvSpPr>
          <p:nvPr/>
        </p:nvSpPr>
        <p:spPr bwMode="auto">
          <a:xfrm>
            <a:off x="0" y="0"/>
            <a:ext cx="611188" cy="68580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NZ"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31640" y="5373216"/>
            <a:ext cx="7056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dirty="0" smtClean="0">
                <a:latin typeface="+mn-lt"/>
              </a:rPr>
              <a:t>Bill Frith, Opus International Consultants, Central Laboratories</a:t>
            </a:r>
            <a:endParaRPr lang="en-NZ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6768752" cy="1143000"/>
          </a:xfrm>
        </p:spPr>
        <p:txBody>
          <a:bodyPr/>
          <a:lstStyle/>
          <a:p>
            <a:r>
              <a:rPr lang="en-NZ" sz="3600" b="1" dirty="0" smtClean="0"/>
              <a:t>IRTAD survey of Police distraction reporting </a:t>
            </a:r>
            <a:endParaRPr lang="en-NZ" sz="3600" b="1" dirty="0"/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484784"/>
            <a:ext cx="4655352" cy="453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1720" y="6165304"/>
            <a:ext cx="5544616" cy="365125"/>
          </a:xfrm>
        </p:spPr>
        <p:txBody>
          <a:bodyPr/>
          <a:lstStyle/>
          <a:p>
            <a:pPr>
              <a:defRPr/>
            </a:pPr>
            <a:r>
              <a:rPr lang="en-NZ" dirty="0" smtClean="0">
                <a:solidFill>
                  <a:schemeClr val="tx1"/>
                </a:solidFill>
              </a:rPr>
              <a:t>Note: Some Australian States report distraction although it is not reported nationally</a:t>
            </a:r>
            <a:endParaRPr lang="en-NZ" dirty="0">
              <a:solidFill>
                <a:schemeClr val="tx1"/>
              </a:solidFill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611188" cy="68580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NZ">
              <a:latin typeface="Calibri" pitchFamily="34" charset="0"/>
            </a:endParaRPr>
          </a:p>
        </p:txBody>
      </p:sp>
      <p:pic>
        <p:nvPicPr>
          <p:cNvPr id="7" name="Picture 8" descr="opuslogo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3888" y="188913"/>
            <a:ext cx="774700" cy="116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dirty="0" smtClean="0"/>
              <a:t>Traditional in-depth studies</a:t>
            </a:r>
            <a:endParaRPr lang="en-N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600200"/>
            <a:ext cx="7715200" cy="4525963"/>
          </a:xfrm>
        </p:spPr>
        <p:txBody>
          <a:bodyPr/>
          <a:lstStyle/>
          <a:p>
            <a:pPr>
              <a:buNone/>
            </a:pPr>
            <a:r>
              <a:rPr lang="en-NZ" dirty="0" smtClean="0"/>
              <a:t>These vary in scope, and include:</a:t>
            </a:r>
          </a:p>
          <a:p>
            <a:r>
              <a:rPr lang="en-NZ" dirty="0" smtClean="0"/>
              <a:t>Police, motor manufacturer and insurance company serious crash investigations</a:t>
            </a:r>
          </a:p>
          <a:p>
            <a:r>
              <a:rPr lang="en-NZ" dirty="0" smtClean="0"/>
              <a:t>Multidisciplinary on-the-spot studies</a:t>
            </a:r>
          </a:p>
          <a:p>
            <a:r>
              <a:rPr lang="en-NZ" dirty="0" smtClean="0"/>
              <a:t>Multidisciplinary studies, with a time lag, of crashes taken from data-bases</a:t>
            </a:r>
            <a:endParaRPr lang="en-NZ" dirty="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611188" cy="68580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NZ">
              <a:latin typeface="Calibri" pitchFamily="34" charset="0"/>
            </a:endParaRPr>
          </a:p>
        </p:txBody>
      </p:sp>
      <p:pic>
        <p:nvPicPr>
          <p:cNvPr id="5" name="Picture 8" descr="opuslog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188913"/>
            <a:ext cx="774700" cy="116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6840760" cy="1224136"/>
          </a:xfrm>
        </p:spPr>
        <p:txBody>
          <a:bodyPr/>
          <a:lstStyle/>
          <a:p>
            <a:r>
              <a:rPr lang="en-NZ" sz="3200" b="1" dirty="0" smtClean="0"/>
              <a:t>The relevant  factors are reported in in-depth studies in mainland Europe, the UK and North America</a:t>
            </a:r>
            <a:r>
              <a:rPr lang="en-NZ" sz="3200" dirty="0" smtClean="0"/>
              <a:t/>
            </a:r>
            <a:br>
              <a:rPr lang="en-NZ" sz="3200" dirty="0" smtClean="0"/>
            </a:br>
            <a:endParaRPr lang="en-NZ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700808"/>
            <a:ext cx="7787208" cy="4425355"/>
          </a:xfrm>
        </p:spPr>
        <p:txBody>
          <a:bodyPr/>
          <a:lstStyle/>
          <a:p>
            <a:pPr>
              <a:buNone/>
            </a:pPr>
            <a:r>
              <a:rPr lang="en-NZ" sz="2800" dirty="0" smtClean="0"/>
              <a:t>The main issues with in-depth studies are:</a:t>
            </a:r>
          </a:p>
          <a:p>
            <a:r>
              <a:rPr lang="en-NZ" sz="2800" dirty="0" smtClean="0"/>
              <a:t>Cost both of data gathering and analysis</a:t>
            </a:r>
          </a:p>
          <a:p>
            <a:r>
              <a:rPr lang="en-NZ" sz="2800" dirty="0" smtClean="0"/>
              <a:t>Analysis protocols can be complex and hard to understand</a:t>
            </a:r>
          </a:p>
          <a:p>
            <a:r>
              <a:rPr lang="en-NZ" sz="2800" dirty="0" smtClean="0"/>
              <a:t>Timeliness in terms of site visits</a:t>
            </a:r>
          </a:p>
          <a:p>
            <a:r>
              <a:rPr lang="en-NZ" sz="2800" dirty="0" smtClean="0"/>
              <a:t>Still a self-report component in conclusions </a:t>
            </a:r>
          </a:p>
          <a:p>
            <a:r>
              <a:rPr lang="en-NZ" sz="2800" dirty="0" smtClean="0"/>
              <a:t>Some studies are of a propriety nature</a:t>
            </a:r>
          </a:p>
          <a:p>
            <a:pPr>
              <a:buFont typeface="Arial" pitchFamily="34" charset="0"/>
              <a:buChar char="•"/>
            </a:pPr>
            <a:r>
              <a:rPr lang="en-NZ" sz="2800" dirty="0" smtClean="0"/>
              <a:t>They do not necessarily provide results which are very different from cheaper Police Reporting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611188" cy="68580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NZ">
              <a:latin typeface="Calibri" pitchFamily="34" charset="0"/>
            </a:endParaRPr>
          </a:p>
        </p:txBody>
      </p:sp>
      <p:pic>
        <p:nvPicPr>
          <p:cNvPr id="5" name="Picture 8" descr="opuslog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188913"/>
            <a:ext cx="774700" cy="116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1143000"/>
          </a:xfrm>
        </p:spPr>
        <p:txBody>
          <a:bodyPr/>
          <a:lstStyle/>
          <a:p>
            <a:r>
              <a:rPr lang="en-NZ" sz="2400" b="1" dirty="0" smtClean="0"/>
              <a:t>British Police Reporting (Stats19) </a:t>
            </a:r>
            <a:r>
              <a:rPr lang="en-NZ" sz="2400" b="1" dirty="0" err="1" smtClean="0"/>
              <a:t>vs</a:t>
            </a:r>
            <a:r>
              <a:rPr lang="en-NZ" sz="2400" b="1" dirty="0" smtClean="0"/>
              <a:t> “On -the –spot” study</a:t>
            </a:r>
            <a:endParaRPr lang="en-NZ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043608" y="5517232"/>
            <a:ext cx="7272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+mn-lt"/>
              </a:rPr>
              <a:t>Percentage of accidents in which certain factors are cited for UK Stats 19 accidents (2009) and OTS accidents</a:t>
            </a:r>
          </a:p>
          <a:p>
            <a:endParaRPr lang="en-NZ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611188" cy="68580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NZ">
              <a:latin typeface="Calibri" pitchFamily="34" charset="0"/>
            </a:endParaRPr>
          </a:p>
        </p:txBody>
      </p:sp>
      <p:pic>
        <p:nvPicPr>
          <p:cNvPr id="7" name="Picture 8" descr="opuslog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188913"/>
            <a:ext cx="774700" cy="116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1916832"/>
            <a:ext cx="5874592" cy="352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7584" y="274638"/>
            <a:ext cx="7272808" cy="1143000"/>
          </a:xfrm>
        </p:spPr>
        <p:txBody>
          <a:bodyPr/>
          <a:lstStyle/>
          <a:p>
            <a:r>
              <a:rPr lang="en-NZ" sz="3600" b="1" dirty="0" smtClean="0"/>
              <a:t>Cohort studies using naturalistic measurement of driver behaviour</a:t>
            </a:r>
            <a:endParaRPr lang="en-NZ" sz="3600" b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043608" y="2132856"/>
            <a:ext cx="7643192" cy="2913187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NZ" dirty="0" smtClean="0"/>
              <a:t>An exciting new development-covered by other speakers</a:t>
            </a:r>
            <a:endParaRPr lang="en-NZ" dirty="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611188" cy="68580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NZ">
              <a:latin typeface="Calibri" pitchFamily="34" charset="0"/>
            </a:endParaRPr>
          </a:p>
        </p:txBody>
      </p:sp>
      <p:pic>
        <p:nvPicPr>
          <p:cNvPr id="5" name="Picture 8" descr="opuslog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188913"/>
            <a:ext cx="774700" cy="116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907704" y="2060848"/>
            <a:ext cx="43924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 smtClean="0"/>
              <a:t>      </a:t>
            </a:r>
          </a:p>
          <a:p>
            <a:r>
              <a:rPr lang="en-NZ" sz="3600" dirty="0" smtClean="0"/>
              <a:t>        </a:t>
            </a:r>
          </a:p>
          <a:p>
            <a:r>
              <a:rPr lang="en-NZ" sz="3600" dirty="0" smtClean="0"/>
              <a:t>        </a:t>
            </a:r>
            <a:r>
              <a:rPr lang="en-NZ" sz="3600" b="1" dirty="0" smtClean="0">
                <a:latin typeface="+mn-lt"/>
              </a:rPr>
              <a:t>The end</a:t>
            </a:r>
            <a:endParaRPr lang="en-NZ" sz="3600" b="1" dirty="0">
              <a:latin typeface="+mn-lt"/>
            </a:endParaRPr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0" y="0"/>
            <a:ext cx="611188" cy="68580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NZ">
              <a:latin typeface="Calibri" pitchFamily="34" charset="0"/>
            </a:endParaRPr>
          </a:p>
        </p:txBody>
      </p:sp>
      <p:pic>
        <p:nvPicPr>
          <p:cNvPr id="4" name="Picture 8" descr="opuslog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188913"/>
            <a:ext cx="774700" cy="116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7272808" cy="724942"/>
          </a:xfrm>
        </p:spPr>
        <p:txBody>
          <a:bodyPr/>
          <a:lstStyle/>
          <a:p>
            <a:r>
              <a:rPr lang="en-NZ" sz="2400" b="1" dirty="0" smtClean="0"/>
              <a:t>Reporting and definitions of fatigue and distraction vary greatly around the developed world  </a:t>
            </a:r>
            <a:endParaRPr lang="en-NZ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204864"/>
            <a:ext cx="7787208" cy="3921299"/>
          </a:xfrm>
        </p:spPr>
        <p:txBody>
          <a:bodyPr/>
          <a:lstStyle/>
          <a:p>
            <a:pPr>
              <a:buNone/>
            </a:pPr>
            <a:r>
              <a:rPr lang="en-NZ" dirty="0" smtClean="0"/>
              <a:t> </a:t>
            </a:r>
            <a:r>
              <a:rPr lang="en-NZ" sz="2400" dirty="0" smtClean="0"/>
              <a:t>Information sources identified were : </a:t>
            </a:r>
          </a:p>
          <a:p>
            <a:pPr marL="514350" indent="-514350">
              <a:buAutoNum type="arabicParenBoth"/>
            </a:pPr>
            <a:r>
              <a:rPr lang="en-NZ" sz="2400" dirty="0" smtClean="0"/>
              <a:t>Information from Police reporting of crash factors </a:t>
            </a:r>
          </a:p>
          <a:p>
            <a:pPr marL="514350" indent="-514350">
              <a:buAutoNum type="arabicParenBoth"/>
            </a:pPr>
            <a:r>
              <a:rPr lang="en-NZ" sz="2400" dirty="0" smtClean="0"/>
              <a:t>Information from in-depth studies</a:t>
            </a:r>
          </a:p>
          <a:p>
            <a:pPr marL="514350" indent="-514350">
              <a:buAutoNum type="arabicParenBoth"/>
            </a:pPr>
            <a:r>
              <a:rPr lang="en-NZ" sz="2400" dirty="0" smtClean="0"/>
              <a:t>Surrogate measures (for fatigue)</a:t>
            </a:r>
          </a:p>
          <a:p>
            <a:pPr marL="514350" indent="-514350">
              <a:buAutoNum type="arabicParenBoth"/>
            </a:pPr>
            <a:r>
              <a:rPr lang="en-NZ" sz="2400" dirty="0" smtClean="0"/>
              <a:t> Intermediate outcome measures (generally  </a:t>
            </a:r>
            <a:r>
              <a:rPr lang="en-NZ" sz="2400" dirty="0" err="1" smtClean="0"/>
              <a:t>cellphone</a:t>
            </a:r>
            <a:r>
              <a:rPr lang="en-NZ" sz="2400" dirty="0" smtClean="0"/>
              <a:t> use) </a:t>
            </a:r>
          </a:p>
          <a:p>
            <a:endParaRPr lang="en-NZ" dirty="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611188" cy="68580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NZ">
              <a:latin typeface="Calibri" pitchFamily="34" charset="0"/>
            </a:endParaRPr>
          </a:p>
        </p:txBody>
      </p:sp>
      <p:pic>
        <p:nvPicPr>
          <p:cNvPr id="5" name="Picture 8" descr="opuslog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188913"/>
            <a:ext cx="774700" cy="116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dirty="0" smtClean="0"/>
              <a:t>Definitional issues </a:t>
            </a:r>
            <a:endParaRPr lang="en-N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600200"/>
            <a:ext cx="7715200" cy="4525963"/>
          </a:xfrm>
        </p:spPr>
        <p:txBody>
          <a:bodyPr/>
          <a:lstStyle/>
          <a:p>
            <a:pPr>
              <a:buNone/>
            </a:pPr>
            <a:endParaRPr lang="en-NZ" sz="2800" dirty="0" smtClean="0"/>
          </a:p>
          <a:p>
            <a:pPr>
              <a:buNone/>
            </a:pPr>
            <a:r>
              <a:rPr lang="en-NZ" sz="2800" dirty="0" smtClean="0"/>
              <a:t>Fatigue: Reporting of this can vary from only reporting going to sleep at the wheel through various degrees of suspicion to various surrogate measures</a:t>
            </a:r>
          </a:p>
          <a:p>
            <a:pPr>
              <a:buNone/>
            </a:pPr>
            <a:r>
              <a:rPr lang="en-NZ" sz="2800" dirty="0" smtClean="0"/>
              <a:t>Distraction: Considerable variation - Covered in depth by Craig. </a:t>
            </a:r>
          </a:p>
          <a:p>
            <a:pPr>
              <a:buNone/>
            </a:pPr>
            <a:endParaRPr lang="en-NZ" dirty="0" smtClean="0"/>
          </a:p>
          <a:p>
            <a:pPr>
              <a:buNone/>
            </a:pPr>
            <a:endParaRPr lang="en-NZ" dirty="0" smtClean="0"/>
          </a:p>
          <a:p>
            <a:pPr>
              <a:buNone/>
            </a:pPr>
            <a:endParaRPr lang="en-NZ" dirty="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611188" cy="68580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NZ">
              <a:latin typeface="Calibri" pitchFamily="34" charset="0"/>
            </a:endParaRPr>
          </a:p>
        </p:txBody>
      </p:sp>
      <p:pic>
        <p:nvPicPr>
          <p:cNvPr id="5" name="Picture 8" descr="opuslog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188913"/>
            <a:ext cx="774700" cy="116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dirty="0" smtClean="0"/>
              <a:t>Manner of Police Reporting</a:t>
            </a:r>
            <a:endParaRPr lang="en-N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4525963"/>
          </a:xfrm>
        </p:spPr>
        <p:txBody>
          <a:bodyPr/>
          <a:lstStyle/>
          <a:p>
            <a:r>
              <a:rPr lang="en-NZ" dirty="0" smtClean="0"/>
              <a:t>Many jurisdictions where Police report directly into the data-base use “click-boxes” to report factors.</a:t>
            </a:r>
          </a:p>
          <a:p>
            <a:r>
              <a:rPr lang="en-NZ" dirty="0" smtClean="0"/>
              <a:t>This practice is controversial as on one hand it is simple and cheap and on the other hand it may lose potentially valuable detail from Police Officer text comments.</a:t>
            </a:r>
            <a:endParaRPr lang="en-NZ" dirty="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611188" cy="68580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NZ">
              <a:latin typeface="Calibri" pitchFamily="34" charset="0"/>
            </a:endParaRPr>
          </a:p>
        </p:txBody>
      </p:sp>
      <p:pic>
        <p:nvPicPr>
          <p:cNvPr id="5" name="Picture 8" descr="opuslog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188913"/>
            <a:ext cx="774700" cy="116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dirty="0" smtClean="0"/>
              <a:t>The special case of “emotional stress” - IRTAD survey results</a:t>
            </a:r>
            <a:endParaRPr lang="en-NZ" b="1" dirty="0"/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694467"/>
            <a:ext cx="7930879" cy="4506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611188" cy="68580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NZ">
              <a:latin typeface="Calibri" pitchFamily="34" charset="0"/>
            </a:endParaRPr>
          </a:p>
        </p:txBody>
      </p:sp>
      <p:pic>
        <p:nvPicPr>
          <p:cNvPr id="6" name="Picture 8" descr="opuslogo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3888" y="188913"/>
            <a:ext cx="774700" cy="116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dirty="0" smtClean="0"/>
              <a:t>Surrogate measures</a:t>
            </a:r>
            <a:endParaRPr lang="en-N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600200"/>
            <a:ext cx="7859216" cy="4525963"/>
          </a:xfrm>
        </p:spPr>
        <p:txBody>
          <a:bodyPr/>
          <a:lstStyle/>
          <a:p>
            <a:r>
              <a:rPr lang="en-NZ" dirty="0" smtClean="0"/>
              <a:t>“Surrogate measures” are measures used as substitutes for a direct measure when direct measures are hard or impossible to come by</a:t>
            </a:r>
          </a:p>
          <a:p>
            <a:r>
              <a:rPr lang="en-NZ" dirty="0" smtClean="0"/>
              <a:t>There have been a lot of surrogate measures for fatigue proposed as fatigue is so difficult to measure directly</a:t>
            </a:r>
          </a:p>
          <a:p>
            <a:r>
              <a:rPr lang="en-NZ" dirty="0" smtClean="0"/>
              <a:t>The use of surrogate measures is controversial </a:t>
            </a:r>
          </a:p>
          <a:p>
            <a:pPr>
              <a:buNone/>
            </a:pPr>
            <a:endParaRPr lang="en-NZ" dirty="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611188" cy="68580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NZ">
              <a:latin typeface="Calibri" pitchFamily="34" charset="0"/>
            </a:endParaRPr>
          </a:p>
        </p:txBody>
      </p:sp>
      <p:pic>
        <p:nvPicPr>
          <p:cNvPr id="5" name="Picture 8" descr="opuslog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188913"/>
            <a:ext cx="774700" cy="116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560840" cy="1143000"/>
          </a:xfrm>
        </p:spPr>
        <p:txBody>
          <a:bodyPr/>
          <a:lstStyle/>
          <a:p>
            <a:r>
              <a:rPr lang="en-NZ" sz="3200" b="1" dirty="0" smtClean="0"/>
              <a:t>An example of a surrogate measure for fatigue </a:t>
            </a:r>
            <a:endParaRPr lang="en-NZ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484784"/>
            <a:ext cx="8013576" cy="4929411"/>
          </a:xfrm>
        </p:spPr>
        <p:txBody>
          <a:bodyPr/>
          <a:lstStyle/>
          <a:p>
            <a:pPr>
              <a:buNone/>
            </a:pPr>
            <a:r>
              <a:rPr lang="en-NZ" sz="2200" dirty="0" smtClean="0"/>
              <a:t>ATSB (2002) Involves a two step selection process:</a:t>
            </a:r>
          </a:p>
          <a:p>
            <a:pPr>
              <a:buNone/>
            </a:pPr>
            <a:r>
              <a:rPr lang="en-NZ" sz="2200" dirty="0" smtClean="0"/>
              <a:t>First exclude:</a:t>
            </a:r>
          </a:p>
          <a:p>
            <a:pPr lvl="0"/>
            <a:r>
              <a:rPr lang="en-NZ" sz="2200" i="1" dirty="0" smtClean="0"/>
              <a:t>all crashes involving a blood alcohol concentration (BAC) greater than 0.05g/100ml</a:t>
            </a:r>
            <a:endParaRPr lang="en-NZ" sz="2200" dirty="0" smtClean="0"/>
          </a:p>
          <a:p>
            <a:pPr lvl="0"/>
            <a:r>
              <a:rPr lang="en-NZ" sz="2200" i="1" dirty="0" smtClean="0"/>
              <a:t>all crashes involving any unlicensed drivers or unlicensed motorcycle riders</a:t>
            </a:r>
            <a:endParaRPr lang="en-NZ" sz="2200" dirty="0" smtClean="0"/>
          </a:p>
          <a:p>
            <a:pPr lvl="0"/>
            <a:r>
              <a:rPr lang="en-NZ" sz="2200" i="1" dirty="0" smtClean="0"/>
              <a:t>all crashes involving a pedestrian</a:t>
            </a:r>
            <a:endParaRPr lang="en-NZ" sz="2200" dirty="0" smtClean="0"/>
          </a:p>
          <a:p>
            <a:pPr lvl="0"/>
            <a:r>
              <a:rPr lang="en-NZ" sz="2200" i="1" dirty="0" smtClean="0"/>
              <a:t>all crashes where the speed limit is less than 80km/h</a:t>
            </a:r>
            <a:endParaRPr lang="en-NZ" sz="2200" dirty="0" smtClean="0"/>
          </a:p>
          <a:p>
            <a:pPr>
              <a:buNone/>
            </a:pPr>
            <a:r>
              <a:rPr lang="en-NZ" sz="2200" i="1" dirty="0" smtClean="0"/>
              <a:t>Then include:</a:t>
            </a:r>
            <a:endParaRPr lang="en-NZ" sz="2200" dirty="0" smtClean="0"/>
          </a:p>
          <a:p>
            <a:pPr lvl="0"/>
            <a:r>
              <a:rPr lang="en-NZ" sz="2200" i="1" dirty="0" smtClean="0"/>
              <a:t>all single vehicle crashes occurring between 12 a.m. - 6 a.m. and 2 p.m. – 4p.m.</a:t>
            </a:r>
            <a:endParaRPr lang="en-NZ" sz="2200" dirty="0" smtClean="0"/>
          </a:p>
          <a:p>
            <a:pPr lvl="0"/>
            <a:r>
              <a:rPr lang="en-NZ" sz="2200" i="1" dirty="0" smtClean="0"/>
              <a:t>all head on crashes where neither vehicle overtaking</a:t>
            </a:r>
            <a:r>
              <a:rPr lang="en-NZ" sz="2200" dirty="0" smtClean="0"/>
              <a:t>.</a:t>
            </a:r>
          </a:p>
          <a:p>
            <a:pPr>
              <a:buNone/>
            </a:pPr>
            <a:r>
              <a:rPr lang="en-NZ" sz="2200" dirty="0" smtClean="0"/>
              <a:t> Identified 251 of 1,511 (16.6%) fatal crashes as “fatigue related”. </a:t>
            </a:r>
          </a:p>
          <a:p>
            <a:pPr>
              <a:buNone/>
            </a:pPr>
            <a:endParaRPr lang="en-NZ" sz="2400" dirty="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611188" cy="68580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NZ">
              <a:latin typeface="Calibri" pitchFamily="34" charset="0"/>
            </a:endParaRPr>
          </a:p>
        </p:txBody>
      </p:sp>
      <p:pic>
        <p:nvPicPr>
          <p:cNvPr id="5" name="Picture 8" descr="opuslog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188913"/>
            <a:ext cx="774700" cy="116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31440"/>
            <a:ext cx="8229600" cy="1949078"/>
          </a:xfrm>
        </p:spPr>
        <p:txBody>
          <a:bodyPr/>
          <a:lstStyle/>
          <a:p>
            <a:r>
              <a:rPr lang="en-NZ" sz="2000" b="1" dirty="0" smtClean="0"/>
              <a:t>An Intermediate outcome measure – Cell phone use while driving-</a:t>
            </a:r>
            <a:br>
              <a:rPr lang="en-NZ" sz="2000" b="1" dirty="0" smtClean="0"/>
            </a:br>
            <a:r>
              <a:rPr lang="en-NZ" sz="2000" b="1" dirty="0" smtClean="0"/>
              <a:t>IRTAD survey – 2009 </a:t>
            </a:r>
            <a:endParaRPr lang="en-NZ" sz="2000" b="1" dirty="0"/>
          </a:p>
        </p:txBody>
      </p:sp>
      <p:pic>
        <p:nvPicPr>
          <p:cNvPr id="215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764704"/>
            <a:ext cx="3702278" cy="586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611188" cy="68580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NZ">
              <a:latin typeface="Calibri" pitchFamily="34" charset="0"/>
            </a:endParaRPr>
          </a:p>
        </p:txBody>
      </p:sp>
      <p:pic>
        <p:nvPicPr>
          <p:cNvPr id="5" name="Picture 8" descr="opuslogo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3888" y="188913"/>
            <a:ext cx="774700" cy="116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35696" y="2348880"/>
            <a:ext cx="61206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 smtClean="0">
                <a:latin typeface="+mn-lt"/>
              </a:rPr>
              <a:t>Surrogate measures tend to indicate higher levels of factor involvement than direct measures</a:t>
            </a:r>
            <a:endParaRPr lang="en-NZ" sz="3600" dirty="0">
              <a:latin typeface="+mn-lt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611188" cy="68580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NZ">
              <a:latin typeface="Calibri" pitchFamily="34" charset="0"/>
            </a:endParaRPr>
          </a:p>
        </p:txBody>
      </p:sp>
      <p:pic>
        <p:nvPicPr>
          <p:cNvPr id="5" name="Picture 8" descr="opuslog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188913"/>
            <a:ext cx="774700" cy="116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5680</TotalTime>
  <Words>520</Words>
  <Application>Microsoft Office PowerPoint</Application>
  <PresentationFormat>On-screen Show (4:3)</PresentationFormat>
  <Paragraphs>57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The Reporting of Crash Data on Driver Distraction and  Fatigue-What the literature reveals</vt:lpstr>
      <vt:lpstr>Reporting and definitions of fatigue and distraction vary greatly around the developed world  </vt:lpstr>
      <vt:lpstr>Definitional issues </vt:lpstr>
      <vt:lpstr>Manner of Police Reporting</vt:lpstr>
      <vt:lpstr>The special case of “emotional stress” - IRTAD survey results</vt:lpstr>
      <vt:lpstr>Surrogate measures</vt:lpstr>
      <vt:lpstr>An example of a surrogate measure for fatigue </vt:lpstr>
      <vt:lpstr>An Intermediate outcome measure – Cell phone use while driving- IRTAD survey – 2009 </vt:lpstr>
      <vt:lpstr>Slide 9</vt:lpstr>
      <vt:lpstr>IRTAD survey of Police distraction reporting </vt:lpstr>
      <vt:lpstr>Traditional in-depth studies</vt:lpstr>
      <vt:lpstr>The relevant  factors are reported in in-depth studies in mainland Europe, the UK and North America </vt:lpstr>
      <vt:lpstr>British Police Reporting (Stats19) vs “On -the –spot” study</vt:lpstr>
      <vt:lpstr>Cohort studies using naturalistic measurement of driver behaviour</vt:lpstr>
      <vt:lpstr>Slide 15</vt:lpstr>
    </vt:vector>
  </TitlesOfParts>
  <Company>Opus International Consultants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Felicity Powell</dc:creator>
  <cp:lastModifiedBy>mstockdale</cp:lastModifiedBy>
  <cp:revision>217</cp:revision>
  <dcterms:created xsi:type="dcterms:W3CDTF">2010-06-30T02:12:04Z</dcterms:created>
  <dcterms:modified xsi:type="dcterms:W3CDTF">2011-09-02T04:04:43Z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-2035107030</vt:i4>
  </property>
  <property fmtid="{D5CDD505-2E9C-101B-9397-08002B2CF9AE}" pid="3" name="_NewReviewCycle">
    <vt:lpwstr/>
  </property>
  <property fmtid="{D5CDD505-2E9C-101B-9397-08002B2CF9AE}" pid="4" name="_EmailSubject">
    <vt:lpwstr>PowerPoint slides </vt:lpwstr>
  </property>
  <property fmtid="{D5CDD505-2E9C-101B-9397-08002B2CF9AE}" pid="5" name="_AuthorEmail">
    <vt:lpwstr>l.mortimer@transport.govt.nz</vt:lpwstr>
  </property>
  <property fmtid="{D5CDD505-2E9C-101B-9397-08002B2CF9AE}" pid="6" name="_AuthorEmailDisplayName">
    <vt:lpwstr>Leo Mortimer</vt:lpwstr>
  </property>
</Properties>
</file>